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1A3945A-B4EB-4772-AA8F-707432AB92EC}">
  <a:tblStyle styleId="{71A3945A-B4EB-4772-AA8F-707432AB92E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89D4F1F3-8592-4C8D-9783-2B673A0EB43A}"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B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 name="Google Shape;5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1" name="Google Shape;21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 name="Google Shape;22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53713a3f8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 name="Google Shape;65;g253713a3f89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 name="Google Shape;66;g253713a3f89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BE"/>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 name="Google Shape;23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8" name="Google Shape;26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 name="Google Shape;7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 name="Google Shape;7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15" name="Shape 15"/>
        <p:cNvGrpSpPr/>
        <p:nvPr/>
      </p:nvGrpSpPr>
      <p:grpSpPr>
        <a:xfrm>
          <a:off x="0" y="0"/>
          <a:ext cx="0" cy="0"/>
          <a:chOff x="0" y="0"/>
          <a:chExt cx="0" cy="0"/>
        </a:xfrm>
      </p:grpSpPr>
      <p:sp>
        <p:nvSpPr>
          <p:cNvPr id="16" name="Google Shape;16;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2"/>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B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B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25" name="Shape 25"/>
        <p:cNvGrpSpPr/>
        <p:nvPr/>
      </p:nvGrpSpPr>
      <p:grpSpPr>
        <a:xfrm>
          <a:off x="0" y="0"/>
          <a:ext cx="0" cy="0"/>
          <a:chOff x="0" y="0"/>
          <a:chExt cx="0" cy="0"/>
        </a:xfrm>
      </p:grpSpPr>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BE"/>
              <a:t>‹#›</a:t>
            </a:fld>
            <a:endParaRPr/>
          </a:p>
        </p:txBody>
      </p:sp>
      <p:pic>
        <p:nvPicPr>
          <p:cNvPr descr="Text&#10;&#10;Description automatically generated with low confidence" id="29" name="Google Shape;29;p4"/>
          <p:cNvPicPr preferRelativeResize="0"/>
          <p:nvPr/>
        </p:nvPicPr>
        <p:blipFill rotWithShape="1">
          <a:blip r:embed="rId2">
            <a:alphaModFix/>
          </a:blip>
          <a:srcRect b="0" l="0" r="0" t="0"/>
          <a:stretch/>
        </p:blipFill>
        <p:spPr>
          <a:xfrm>
            <a:off x="10117014" y="25889"/>
            <a:ext cx="2074985" cy="46236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0" name="Shape 30"/>
        <p:cNvGrpSpPr/>
        <p:nvPr/>
      </p:nvGrpSpPr>
      <p:grpSpPr>
        <a:xfrm>
          <a:off x="0" y="0"/>
          <a:ext cx="0" cy="0"/>
          <a:chOff x="0" y="0"/>
          <a:chExt cx="0" cy="0"/>
        </a:xfrm>
      </p:grpSpPr>
      <p:sp>
        <p:nvSpPr>
          <p:cNvPr id="31" name="Google Shape;31;p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33" name="Google Shape;33;p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34" name="Google Shape;34;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B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37" name="Shape 37"/>
        <p:cNvGrpSpPr/>
        <p:nvPr/>
      </p:nvGrpSpPr>
      <p:grpSpPr>
        <a:xfrm>
          <a:off x="0" y="0"/>
          <a:ext cx="0" cy="0"/>
          <a:chOff x="0" y="0"/>
          <a:chExt cx="0" cy="0"/>
        </a:xfrm>
      </p:grpSpPr>
      <p:sp>
        <p:nvSpPr>
          <p:cNvPr id="38" name="Google Shape;38;p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p:nvPr>
            <p:ph idx="2" type="pic"/>
          </p:nvPr>
        </p:nvSpPr>
        <p:spPr>
          <a:xfrm>
            <a:off x="5183188" y="987425"/>
            <a:ext cx="6172200" cy="4873625"/>
          </a:xfrm>
          <a:prstGeom prst="rect">
            <a:avLst/>
          </a:prstGeom>
          <a:noFill/>
          <a:ln>
            <a:noFill/>
          </a:ln>
        </p:spPr>
      </p:sp>
      <p:sp>
        <p:nvSpPr>
          <p:cNvPr id="40" name="Google Shape;40;p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B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4" name="Shape 44"/>
        <p:cNvGrpSpPr/>
        <p:nvPr/>
      </p:nvGrpSpPr>
      <p:grpSpPr>
        <a:xfrm>
          <a:off x="0" y="0"/>
          <a:ext cx="0" cy="0"/>
          <a:chOff x="0" y="0"/>
          <a:chExt cx="0" cy="0"/>
        </a:xfrm>
      </p:grpSpPr>
      <p:sp>
        <p:nvSpPr>
          <p:cNvPr id="45" name="Google Shape;45;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B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0" name="Shape 50"/>
        <p:cNvGrpSpPr/>
        <p:nvPr/>
      </p:nvGrpSpPr>
      <p:grpSpPr>
        <a:xfrm>
          <a:off x="0" y="0"/>
          <a:ext cx="0" cy="0"/>
          <a:chOff x="0" y="0"/>
          <a:chExt cx="0" cy="0"/>
        </a:xfrm>
      </p:grpSpPr>
      <p:sp>
        <p:nvSpPr>
          <p:cNvPr id="51" name="Google Shape;51;p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8"/>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B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None/>
              <a:defRPr i="0" sz="4400" u="none" cap="none" strike="noStrike">
                <a:solidFill>
                  <a:schemeClr val="dk1"/>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BE"/>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6.png"/><Relationship Id="rId5" Type="http://schemas.openxmlformats.org/officeDocument/2006/relationships/image" Target="../media/image30.png"/><Relationship Id="rId6"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9.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35.png"/><Relationship Id="rId5" Type="http://schemas.openxmlformats.org/officeDocument/2006/relationships/image" Target="../media/image33.png"/><Relationship Id="rId6" Type="http://schemas.openxmlformats.org/officeDocument/2006/relationships/image" Target="../media/image32.png"/><Relationship Id="rId7"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6.png"/><Relationship Id="rId11" Type="http://schemas.openxmlformats.org/officeDocument/2006/relationships/image" Target="../media/image5.png"/><Relationship Id="rId10" Type="http://schemas.openxmlformats.org/officeDocument/2006/relationships/image" Target="../media/image14.png"/><Relationship Id="rId12" Type="http://schemas.openxmlformats.org/officeDocument/2006/relationships/image" Target="../media/image20.png"/><Relationship Id="rId9" Type="http://schemas.openxmlformats.org/officeDocument/2006/relationships/image" Target="../media/image23.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2.png"/><Relationship Id="rId8"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Google Shape;60;p9"/>
          <p:cNvSpPr txBox="1"/>
          <p:nvPr/>
        </p:nvSpPr>
        <p:spPr>
          <a:xfrm>
            <a:off x="358634" y="312079"/>
            <a:ext cx="4830055"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BE" sz="4800" u="none" cap="none" strike="noStrike">
                <a:solidFill>
                  <a:schemeClr val="lt1"/>
                </a:solidFill>
                <a:latin typeface="Open Sans"/>
                <a:ea typeface="Open Sans"/>
                <a:cs typeface="Open Sans"/>
                <a:sym typeface="Open Sans"/>
              </a:rPr>
              <a:t>TECHNICAL REFERENCE MANUAL</a:t>
            </a:r>
            <a:endParaRPr/>
          </a:p>
        </p:txBody>
      </p:sp>
      <p:sp>
        <p:nvSpPr>
          <p:cNvPr id="61" name="Google Shape;61;p9"/>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pic>
        <p:nvPicPr>
          <p:cNvPr descr="Text, logo&#10;&#10;Description automatically generated" id="62" name="Google Shape;62;p9"/>
          <p:cNvPicPr preferRelativeResize="0"/>
          <p:nvPr/>
        </p:nvPicPr>
        <p:blipFill rotWithShape="1">
          <a:blip r:embed="rId4">
            <a:alphaModFix/>
          </a:blip>
          <a:srcRect b="0" l="0" r="0" t="0"/>
          <a:stretch/>
        </p:blipFill>
        <p:spPr>
          <a:xfrm>
            <a:off x="358634" y="2620403"/>
            <a:ext cx="3474631" cy="82729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18"/>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pic>
        <p:nvPicPr>
          <p:cNvPr id="143" name="Google Shape;143;p18"/>
          <p:cNvPicPr preferRelativeResize="0"/>
          <p:nvPr/>
        </p:nvPicPr>
        <p:blipFill rotWithShape="1">
          <a:blip r:embed="rId3">
            <a:alphaModFix/>
          </a:blip>
          <a:srcRect b="0" l="33609" r="7143" t="0"/>
          <a:stretch/>
        </p:blipFill>
        <p:spPr>
          <a:xfrm>
            <a:off x="-1" y="0"/>
            <a:ext cx="5959011" cy="6858000"/>
          </a:xfrm>
          <a:prstGeom prst="rect">
            <a:avLst/>
          </a:prstGeom>
          <a:noFill/>
          <a:ln>
            <a:noFill/>
          </a:ln>
        </p:spPr>
      </p:pic>
      <p:sp>
        <p:nvSpPr>
          <p:cNvPr id="144" name="Google Shape;144;p18"/>
          <p:cNvSpPr txBox="1"/>
          <p:nvPr/>
        </p:nvSpPr>
        <p:spPr>
          <a:xfrm>
            <a:off x="6819686" y="857250"/>
            <a:ext cx="4338047" cy="51435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100"/>
              <a:buFont typeface="Arial"/>
              <a:buNone/>
            </a:pPr>
            <a:r>
              <a:rPr lang="en-BE" sz="1100">
                <a:solidFill>
                  <a:srgbClr val="03172B"/>
                </a:solidFill>
                <a:latin typeface="Open Sans Light"/>
                <a:ea typeface="Open Sans Light"/>
                <a:cs typeface="Open Sans Light"/>
                <a:sym typeface="Open Sans Light"/>
              </a:rPr>
              <a:t>The container will now report every six hours until departure on vessel.  As per your observation, if a 6-hour message is not received, the UI may prompt an ‘amber’ reminder to bring attention to the container.</a:t>
            </a:r>
            <a:endParaRPr sz="1100">
              <a:solidFill>
                <a:srgbClr val="03172B"/>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100"/>
              <a:buFont typeface="Arial"/>
              <a:buNone/>
            </a:pPr>
            <a:r>
              <a:rPr lang="en-BE" sz="1100">
                <a:solidFill>
                  <a:srgbClr val="03172B"/>
                </a:solidFill>
                <a:latin typeface="Open Sans Light"/>
                <a:ea typeface="Open Sans Light"/>
                <a:cs typeface="Open Sans Light"/>
                <a:sym typeface="Open Sans Light"/>
              </a:rPr>
              <a:t> </a:t>
            </a:r>
            <a:endParaRPr sz="1100">
              <a:solidFill>
                <a:srgbClr val="03172B"/>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100"/>
              <a:buFont typeface="Arial"/>
              <a:buNone/>
            </a:pPr>
            <a:r>
              <a:rPr lang="en-BE" sz="1100">
                <a:solidFill>
                  <a:srgbClr val="03172B"/>
                </a:solidFill>
                <a:latin typeface="Open Sans Light"/>
                <a:ea typeface="Open Sans Light"/>
                <a:cs typeface="Open Sans Light"/>
                <a:sym typeface="Open Sans Light"/>
              </a:rPr>
              <a:t>In case of a breach through the doors or through a wall, ceiling, or floor that causes a light fluctuation the Unit will immediately record the activity and send an ALERT message.  In case the first message fails, the Units will try three more times at 15-minute intervals to re-establish a connection.     </a:t>
            </a:r>
            <a:endParaRPr sz="1100">
              <a:solidFill>
                <a:srgbClr val="03172B"/>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100"/>
              <a:buFont typeface="Arial"/>
              <a:buNone/>
            </a:pPr>
            <a:r>
              <a:rPr lang="en-BE" sz="1100">
                <a:solidFill>
                  <a:srgbClr val="03172B"/>
                </a:solidFill>
                <a:latin typeface="Open Sans Light"/>
                <a:ea typeface="Open Sans Light"/>
                <a:cs typeface="Open Sans Light"/>
                <a:sym typeface="Open Sans Light"/>
              </a:rPr>
              <a:t> </a:t>
            </a:r>
            <a:endParaRPr sz="1100">
              <a:solidFill>
                <a:srgbClr val="03172B"/>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100"/>
              <a:buFont typeface="Arial"/>
              <a:buNone/>
            </a:pPr>
            <a:r>
              <a:rPr lang="en-BE" sz="1100">
                <a:solidFill>
                  <a:srgbClr val="03172B"/>
                </a:solidFill>
                <a:latin typeface="Open Sans Light"/>
                <a:ea typeface="Open Sans Light"/>
                <a:cs typeface="Open Sans Light"/>
                <a:sym typeface="Open Sans Light"/>
              </a:rPr>
              <a:t>If a theft has occurred and the signals were somehow blocked or tampered with, the first opportunity for contact will be with the retry logic.  The second opportunity for contact would be during the next scheduled message, which would contain the date, time, and location stamps of any actions that occurred while no signal was available.	</a:t>
            </a:r>
            <a:endParaRPr sz="1100">
              <a:solidFill>
                <a:srgbClr val="03172B"/>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100"/>
              <a:buFont typeface="Arial"/>
              <a:buNone/>
            </a:pPr>
            <a:r>
              <a:t/>
            </a:r>
            <a:endParaRPr sz="1100">
              <a:solidFill>
                <a:srgbClr val="03172B"/>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100"/>
              <a:buFont typeface="Arial"/>
              <a:buNone/>
            </a:pPr>
            <a:r>
              <a:rPr lang="en-BE" sz="1100">
                <a:solidFill>
                  <a:srgbClr val="03172B"/>
                </a:solidFill>
                <a:latin typeface="Open Sans Light"/>
                <a:ea typeface="Open Sans Light"/>
                <a:cs typeface="Open Sans Light"/>
                <a:sym typeface="Open Sans Light"/>
              </a:rPr>
              <a:t>This message would include all the sensor and communications data.</a:t>
            </a:r>
            <a:endParaRPr sz="1100">
              <a:solidFill>
                <a:srgbClr val="03172B"/>
              </a:solidFill>
              <a:latin typeface="Open Sans Light"/>
              <a:ea typeface="Open Sans Light"/>
              <a:cs typeface="Open Sans Light"/>
              <a:sym typeface="Open Sans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19"/>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pic>
        <p:nvPicPr>
          <p:cNvPr id="150" name="Google Shape;150;p19"/>
          <p:cNvPicPr preferRelativeResize="0"/>
          <p:nvPr/>
        </p:nvPicPr>
        <p:blipFill rotWithShape="1">
          <a:blip r:embed="rId3">
            <a:alphaModFix/>
          </a:blip>
          <a:srcRect b="10223" l="21036" r="27854" t="10215"/>
          <a:stretch/>
        </p:blipFill>
        <p:spPr>
          <a:xfrm>
            <a:off x="0" y="0"/>
            <a:ext cx="5784351" cy="6858000"/>
          </a:xfrm>
          <a:prstGeom prst="rect">
            <a:avLst/>
          </a:prstGeom>
          <a:noFill/>
          <a:ln>
            <a:noFill/>
          </a:ln>
        </p:spPr>
      </p:pic>
      <p:sp>
        <p:nvSpPr>
          <p:cNvPr id="151" name="Google Shape;151;p19"/>
          <p:cNvSpPr txBox="1"/>
          <p:nvPr/>
        </p:nvSpPr>
        <p:spPr>
          <a:xfrm rot="-874">
            <a:off x="6977068" y="857700"/>
            <a:ext cx="3540000" cy="51426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Clr>
                <a:srgbClr val="002060"/>
              </a:buClr>
              <a:buSzPts val="3600"/>
              <a:buFont typeface="Open Sans Light"/>
              <a:buNone/>
            </a:pPr>
            <a:r>
              <a:rPr lang="en-BE" sz="3600">
                <a:solidFill>
                  <a:srgbClr val="002060"/>
                </a:solidFill>
                <a:latin typeface="Open Sans Light"/>
                <a:ea typeface="Open Sans Light"/>
                <a:cs typeface="Open Sans Light"/>
                <a:sym typeface="Open Sans Light"/>
              </a:rPr>
              <a:t>HYPOTHETICAL THEFT EXAMPLE</a:t>
            </a:r>
            <a:endParaRPr sz="3600">
              <a:solidFill>
                <a:srgbClr val="002060"/>
              </a:solidFill>
              <a:latin typeface="Open Sans Light"/>
              <a:ea typeface="Open Sans Light"/>
              <a:cs typeface="Open Sans Light"/>
              <a:sym typeface="Open Sans Ligh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0"/>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pic>
        <p:nvPicPr>
          <p:cNvPr id="157" name="Google Shape;157;p20"/>
          <p:cNvPicPr preferRelativeResize="0"/>
          <p:nvPr/>
        </p:nvPicPr>
        <p:blipFill rotWithShape="1">
          <a:blip r:embed="rId3">
            <a:alphaModFix/>
          </a:blip>
          <a:srcRect b="0" l="0" r="0" t="0"/>
          <a:stretch/>
        </p:blipFill>
        <p:spPr>
          <a:xfrm>
            <a:off x="1248560" y="596106"/>
            <a:ext cx="9694879" cy="5760244"/>
          </a:xfrm>
          <a:prstGeom prst="rect">
            <a:avLst/>
          </a:prstGeom>
          <a:noFill/>
          <a:ln>
            <a:noFill/>
          </a:ln>
        </p:spPr>
      </p:pic>
      <p:sp>
        <p:nvSpPr>
          <p:cNvPr id="158" name="Google Shape;158;p20"/>
          <p:cNvSpPr txBox="1"/>
          <p:nvPr/>
        </p:nvSpPr>
        <p:spPr>
          <a:xfrm>
            <a:off x="1283614" y="2708828"/>
            <a:ext cx="1771200" cy="1534800"/>
          </a:xfrm>
          <a:prstGeom prst="rect">
            <a:avLst/>
          </a:prstGeom>
          <a:solidFill>
            <a:srgbClr val="03172B">
              <a:alpha val="67450"/>
            </a:srgbClr>
          </a:solid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FFFFFF"/>
              </a:buClr>
              <a:buSzPts val="1200"/>
              <a:buFont typeface="Consolas"/>
              <a:buNone/>
            </a:pPr>
            <a:r>
              <a:rPr b="1" lang="en-BE" sz="1200">
                <a:solidFill>
                  <a:srgbClr val="FFFFFF"/>
                </a:solidFill>
                <a:latin typeface="Consolas"/>
                <a:ea typeface="Consolas"/>
                <a:cs typeface="Consolas"/>
                <a:sym typeface="Consolas"/>
              </a:rPr>
              <a:t>12/12/18 - 13:00 </a:t>
            </a:r>
            <a:endParaRPr b="1" sz="1200">
              <a:solidFill>
                <a:srgbClr val="FFFFFF"/>
              </a:solidFill>
              <a:latin typeface="Consolas"/>
              <a:ea typeface="Consolas"/>
              <a:cs typeface="Consolas"/>
              <a:sym typeface="Consolas"/>
            </a:endParaRPr>
          </a:p>
          <a:p>
            <a:pPr indent="0" lvl="0" marL="0" marR="0" rtl="0" algn="l">
              <a:spcBef>
                <a:spcPts val="0"/>
              </a:spcBef>
              <a:spcAft>
                <a:spcPts val="0"/>
              </a:spcAft>
              <a:buClr>
                <a:schemeClr val="dk1"/>
              </a:buClr>
              <a:buSzPts val="1200"/>
              <a:buFont typeface="Calibri"/>
              <a:buNone/>
            </a:pPr>
            <a:r>
              <a:t/>
            </a:r>
            <a:endParaRPr sz="1200">
              <a:solidFill>
                <a:srgbClr val="FFFFFF"/>
              </a:solidFill>
              <a:latin typeface="Consolas"/>
              <a:ea typeface="Consolas"/>
              <a:cs typeface="Consolas"/>
              <a:sym typeface="Consolas"/>
            </a:endParaRPr>
          </a:p>
          <a:p>
            <a:pPr indent="0" lvl="0" marL="0" marR="0" rtl="0" algn="l">
              <a:spcBef>
                <a:spcPts val="0"/>
              </a:spcBef>
              <a:spcAft>
                <a:spcPts val="0"/>
              </a:spcAft>
              <a:buClr>
                <a:schemeClr val="dk1"/>
              </a:buClr>
              <a:buSzPts val="1100"/>
              <a:buFont typeface="Arial"/>
              <a:buNone/>
            </a:pPr>
            <a:r>
              <a:rPr lang="en-BE" sz="900">
                <a:solidFill>
                  <a:srgbClr val="FFFFFF"/>
                </a:solidFill>
                <a:latin typeface="Consolas"/>
                <a:ea typeface="Consolas"/>
                <a:cs typeface="Consolas"/>
                <a:sym typeface="Consolas"/>
              </a:rPr>
              <a:t>ABC Personnel inspects cargo, checks Unit mounted and performs the "exit" verification test: Opening and closing doors to confirm notifications are accurate on the UI.  </a:t>
            </a:r>
            <a:endParaRPr sz="900">
              <a:solidFill>
                <a:srgbClr val="FFFFFF"/>
              </a:solidFill>
              <a:latin typeface="Consolas"/>
              <a:ea typeface="Consolas"/>
              <a:cs typeface="Consolas"/>
              <a:sym typeface="Consolas"/>
            </a:endParaRPr>
          </a:p>
          <a:p>
            <a:pPr indent="0" lvl="0" marL="0" marR="0" rtl="0" algn="l">
              <a:spcBef>
                <a:spcPts val="0"/>
              </a:spcBef>
              <a:spcAft>
                <a:spcPts val="0"/>
              </a:spcAft>
              <a:buClr>
                <a:schemeClr val="dk1"/>
              </a:buClr>
              <a:buSzPts val="1100"/>
              <a:buFont typeface="Arial"/>
              <a:buNone/>
            </a:pPr>
            <a:r>
              <a:t/>
            </a:r>
            <a:endParaRPr sz="1200">
              <a:solidFill>
                <a:srgbClr val="FFFFFF"/>
              </a:solidFill>
              <a:latin typeface="Consolas"/>
              <a:ea typeface="Consolas"/>
              <a:cs typeface="Consolas"/>
              <a:sym typeface="Consolas"/>
            </a:endParaRPr>
          </a:p>
          <a:p>
            <a:pPr indent="0" lvl="0" marL="0" marR="0" rtl="0" algn="l">
              <a:spcBef>
                <a:spcPts val="0"/>
              </a:spcBef>
              <a:spcAft>
                <a:spcPts val="0"/>
              </a:spcAft>
              <a:buClr>
                <a:schemeClr val="dk1"/>
              </a:buClr>
              <a:buSzPts val="1200"/>
              <a:buFont typeface="Calibri"/>
              <a:buNone/>
            </a:pPr>
            <a:r>
              <a:t/>
            </a:r>
            <a:endParaRPr sz="1200">
              <a:solidFill>
                <a:srgbClr val="FFFFFF"/>
              </a:solidFill>
              <a:latin typeface="Consolas"/>
              <a:ea typeface="Consolas"/>
              <a:cs typeface="Consolas"/>
              <a:sym typeface="Consolas"/>
            </a:endParaRPr>
          </a:p>
        </p:txBody>
      </p:sp>
      <p:cxnSp>
        <p:nvCxnSpPr>
          <p:cNvPr id="159" name="Google Shape;159;p20"/>
          <p:cNvCxnSpPr/>
          <p:nvPr/>
        </p:nvCxnSpPr>
        <p:spPr>
          <a:xfrm flipH="1" rot="10800000">
            <a:off x="2911439" y="1006378"/>
            <a:ext cx="1965000" cy="654900"/>
          </a:xfrm>
          <a:prstGeom prst="curvedConnector3">
            <a:avLst>
              <a:gd fmla="val 50275" name="adj1"/>
            </a:avLst>
          </a:prstGeom>
          <a:noFill/>
          <a:ln cap="flat" cmpd="sng" w="9525">
            <a:solidFill>
              <a:schemeClr val="dk2"/>
            </a:solidFill>
            <a:prstDash val="solid"/>
            <a:round/>
            <a:headEnd len="sm" w="sm" type="none"/>
            <a:tailEnd len="sm" w="sm" type="none"/>
          </a:ln>
        </p:spPr>
      </p:cxnSp>
      <p:pic>
        <p:nvPicPr>
          <p:cNvPr id="160" name="Google Shape;160;p20"/>
          <p:cNvPicPr preferRelativeResize="0"/>
          <p:nvPr/>
        </p:nvPicPr>
        <p:blipFill rotWithShape="1">
          <a:blip r:embed="rId4">
            <a:alphaModFix/>
          </a:blip>
          <a:srcRect b="0" l="0" r="0" t="0"/>
          <a:stretch/>
        </p:blipFill>
        <p:spPr>
          <a:xfrm>
            <a:off x="4616177" y="1757503"/>
            <a:ext cx="1186415" cy="1128550"/>
          </a:xfrm>
          <a:prstGeom prst="rect">
            <a:avLst/>
          </a:prstGeom>
          <a:noFill/>
          <a:ln>
            <a:noFill/>
          </a:ln>
        </p:spPr>
      </p:pic>
      <p:pic>
        <p:nvPicPr>
          <p:cNvPr id="161" name="Google Shape;161;p20"/>
          <p:cNvPicPr preferRelativeResize="0"/>
          <p:nvPr/>
        </p:nvPicPr>
        <p:blipFill rotWithShape="1">
          <a:blip r:embed="rId5">
            <a:alphaModFix/>
          </a:blip>
          <a:srcRect b="0" l="0" r="0" t="0"/>
          <a:stretch/>
        </p:blipFill>
        <p:spPr>
          <a:xfrm>
            <a:off x="1460766" y="1151753"/>
            <a:ext cx="1128550" cy="1128550"/>
          </a:xfrm>
          <a:prstGeom prst="rect">
            <a:avLst/>
          </a:prstGeom>
          <a:noFill/>
          <a:ln>
            <a:noFill/>
          </a:ln>
        </p:spPr>
      </p:pic>
      <p:pic>
        <p:nvPicPr>
          <p:cNvPr id="162" name="Google Shape;162;p20"/>
          <p:cNvPicPr preferRelativeResize="0"/>
          <p:nvPr/>
        </p:nvPicPr>
        <p:blipFill rotWithShape="1">
          <a:blip r:embed="rId6">
            <a:alphaModFix/>
          </a:blip>
          <a:srcRect b="0" l="0" r="0" t="0"/>
          <a:stretch/>
        </p:blipFill>
        <p:spPr>
          <a:xfrm>
            <a:off x="8490139" y="2756553"/>
            <a:ext cx="1186425" cy="1186425"/>
          </a:xfrm>
          <a:prstGeom prst="rect">
            <a:avLst/>
          </a:prstGeom>
          <a:noFill/>
          <a:ln>
            <a:noFill/>
          </a:ln>
        </p:spPr>
      </p:pic>
      <p:sp>
        <p:nvSpPr>
          <p:cNvPr id="163" name="Google Shape;163;p20"/>
          <p:cNvSpPr txBox="1"/>
          <p:nvPr/>
        </p:nvSpPr>
        <p:spPr>
          <a:xfrm>
            <a:off x="3656789" y="3059828"/>
            <a:ext cx="1610400" cy="1752900"/>
          </a:xfrm>
          <a:prstGeom prst="rect">
            <a:avLst/>
          </a:prstGeom>
          <a:solidFill>
            <a:srgbClr val="03172B">
              <a:alpha val="67450"/>
            </a:srgbClr>
          </a:solid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FF0000"/>
              </a:buClr>
              <a:buSzPts val="1200"/>
              <a:buFont typeface="Consolas"/>
              <a:buNone/>
            </a:pPr>
            <a:r>
              <a:rPr b="1" lang="en-BE" sz="1200">
                <a:solidFill>
                  <a:srgbClr val="FF0000"/>
                </a:solidFill>
                <a:latin typeface="Consolas"/>
                <a:ea typeface="Consolas"/>
                <a:cs typeface="Consolas"/>
                <a:sym typeface="Consolas"/>
              </a:rPr>
              <a:t>12/12/18 - 14:00 </a:t>
            </a:r>
            <a:endParaRPr b="1" sz="1200">
              <a:solidFill>
                <a:srgbClr val="FF0000"/>
              </a:solidFill>
              <a:latin typeface="Consolas"/>
              <a:ea typeface="Consolas"/>
              <a:cs typeface="Consolas"/>
              <a:sym typeface="Consolas"/>
            </a:endParaRPr>
          </a:p>
          <a:p>
            <a:pPr indent="0" lvl="0" marL="0" marR="0" rtl="0" algn="l">
              <a:spcBef>
                <a:spcPts val="0"/>
              </a:spcBef>
              <a:spcAft>
                <a:spcPts val="0"/>
              </a:spcAft>
              <a:buClr>
                <a:schemeClr val="dk1"/>
              </a:buClr>
              <a:buSzPts val="1200"/>
              <a:buFont typeface="Calibri"/>
              <a:buNone/>
            </a:pPr>
            <a:r>
              <a:t/>
            </a:r>
            <a:endParaRPr sz="1200">
              <a:solidFill>
                <a:srgbClr val="FF0000"/>
              </a:solidFill>
              <a:latin typeface="Consolas"/>
              <a:ea typeface="Consolas"/>
              <a:cs typeface="Consolas"/>
              <a:sym typeface="Consolas"/>
            </a:endParaRPr>
          </a:p>
          <a:p>
            <a:pPr indent="0" lvl="0" marL="0" marR="0" rtl="0" algn="l">
              <a:spcBef>
                <a:spcPts val="0"/>
              </a:spcBef>
              <a:spcAft>
                <a:spcPts val="0"/>
              </a:spcAft>
              <a:buClr>
                <a:srgbClr val="FF0000"/>
              </a:buClr>
              <a:buSzPts val="900"/>
              <a:buFont typeface="Consolas"/>
              <a:buNone/>
            </a:pPr>
            <a:r>
              <a:rPr lang="en-BE" sz="900">
                <a:solidFill>
                  <a:srgbClr val="FF0000"/>
                </a:solidFill>
                <a:latin typeface="Consolas"/>
                <a:ea typeface="Consolas"/>
                <a:cs typeface="Consolas"/>
                <a:sym typeface="Consolas"/>
              </a:rPr>
              <a:t>On route to the Port, the drivers are deviated from the approved route and take the truck and container to a warehouse in order to remove (steal) contents from the container.  </a:t>
            </a:r>
            <a:endParaRPr sz="900">
              <a:solidFill>
                <a:srgbClr val="FF0000"/>
              </a:solidFill>
              <a:latin typeface="Consolas"/>
              <a:ea typeface="Consolas"/>
              <a:cs typeface="Consolas"/>
              <a:sym typeface="Consolas"/>
            </a:endParaRPr>
          </a:p>
        </p:txBody>
      </p:sp>
      <p:sp>
        <p:nvSpPr>
          <p:cNvPr id="164" name="Google Shape;164;p20"/>
          <p:cNvSpPr/>
          <p:nvPr/>
        </p:nvSpPr>
        <p:spPr>
          <a:xfrm>
            <a:off x="2524889" y="991725"/>
            <a:ext cx="3747550" cy="411850"/>
          </a:xfrm>
          <a:custGeom>
            <a:rect b="b" l="l" r="r" t="t"/>
            <a:pathLst>
              <a:path extrusionOk="0" h="16474" w="149902">
                <a:moveTo>
                  <a:pt x="0" y="16474"/>
                </a:moveTo>
                <a:cubicBezTo>
                  <a:pt x="9235" y="13754"/>
                  <a:pt x="44241" y="1369"/>
                  <a:pt x="55408" y="152"/>
                </a:cubicBezTo>
                <a:cubicBezTo>
                  <a:pt x="66576" y="-1065"/>
                  <a:pt x="60920" y="9029"/>
                  <a:pt x="67005" y="9172"/>
                </a:cubicBezTo>
                <a:cubicBezTo>
                  <a:pt x="73090" y="9315"/>
                  <a:pt x="78101" y="9"/>
                  <a:pt x="91917" y="1011"/>
                </a:cubicBezTo>
                <a:cubicBezTo>
                  <a:pt x="105733" y="2013"/>
                  <a:pt x="140238" y="12823"/>
                  <a:pt x="149902" y="15185"/>
                </a:cubicBezTo>
              </a:path>
            </a:pathLst>
          </a:custGeom>
          <a:noFill/>
          <a:ln cap="flat" cmpd="sng" w="38100">
            <a:solidFill>
              <a:srgbClr val="F3F3F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0"/>
          <p:cNvSpPr/>
          <p:nvPr/>
        </p:nvSpPr>
        <p:spPr>
          <a:xfrm>
            <a:off x="5747539" y="1371453"/>
            <a:ext cx="692675" cy="681050"/>
          </a:xfrm>
          <a:custGeom>
            <a:rect b="b" l="l" r="r" t="t"/>
            <a:pathLst>
              <a:path extrusionOk="0" h="27242" w="27707">
                <a:moveTo>
                  <a:pt x="0" y="27242"/>
                </a:moveTo>
                <a:cubicBezTo>
                  <a:pt x="4477" y="23940"/>
                  <a:pt x="23432" y="11970"/>
                  <a:pt x="26861" y="7430"/>
                </a:cubicBezTo>
                <a:cubicBezTo>
                  <a:pt x="30290" y="2890"/>
                  <a:pt x="21622" y="1238"/>
                  <a:pt x="20574" y="0"/>
                </a:cubicBezTo>
              </a:path>
            </a:pathLst>
          </a:custGeom>
          <a:noFill/>
          <a:ln cap="flat" cmpd="sng" w="3810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0"/>
          <p:cNvSpPr/>
          <p:nvPr/>
        </p:nvSpPr>
        <p:spPr>
          <a:xfrm>
            <a:off x="7045589" y="1613078"/>
            <a:ext cx="2553774" cy="1186362"/>
          </a:xfrm>
          <a:custGeom>
            <a:rect b="b" l="l" r="r" t="t"/>
            <a:pathLst>
              <a:path extrusionOk="0" h="50683" w="109887">
                <a:moveTo>
                  <a:pt x="0" y="0"/>
                </a:moveTo>
                <a:cubicBezTo>
                  <a:pt x="7445" y="2792"/>
                  <a:pt x="37010" y="12026"/>
                  <a:pt x="44670" y="16751"/>
                </a:cubicBezTo>
                <a:cubicBezTo>
                  <a:pt x="52330" y="21476"/>
                  <a:pt x="44313" y="25198"/>
                  <a:pt x="45959" y="28348"/>
                </a:cubicBezTo>
                <a:cubicBezTo>
                  <a:pt x="47606" y="31498"/>
                  <a:pt x="50111" y="37297"/>
                  <a:pt x="54549" y="35650"/>
                </a:cubicBezTo>
                <a:cubicBezTo>
                  <a:pt x="58987" y="34004"/>
                  <a:pt x="63498" y="19614"/>
                  <a:pt x="72589" y="18469"/>
                </a:cubicBezTo>
                <a:cubicBezTo>
                  <a:pt x="81681" y="17324"/>
                  <a:pt x="104946" y="23409"/>
                  <a:pt x="109098" y="28778"/>
                </a:cubicBezTo>
                <a:cubicBezTo>
                  <a:pt x="113250" y="34147"/>
                  <a:pt x="99434" y="47032"/>
                  <a:pt x="97501" y="50683"/>
                </a:cubicBezTo>
              </a:path>
            </a:pathLst>
          </a:custGeom>
          <a:noFill/>
          <a:ln cap="flat" cmpd="sng" w="38100">
            <a:solidFill>
              <a:srgbClr val="F3F3F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0"/>
          <p:cNvSpPr/>
          <p:nvPr/>
        </p:nvSpPr>
        <p:spPr>
          <a:xfrm>
            <a:off x="5821464" y="1525141"/>
            <a:ext cx="1213375" cy="930750"/>
          </a:xfrm>
          <a:custGeom>
            <a:rect b="b" l="l" r="r" t="t"/>
            <a:pathLst>
              <a:path extrusionOk="0" h="37230" w="48535">
                <a:moveTo>
                  <a:pt x="0" y="37230"/>
                </a:moveTo>
                <a:cubicBezTo>
                  <a:pt x="7015" y="35727"/>
                  <a:pt x="36437" y="34152"/>
                  <a:pt x="42092" y="28210"/>
                </a:cubicBezTo>
                <a:cubicBezTo>
                  <a:pt x="47747" y="22268"/>
                  <a:pt x="32858" y="5731"/>
                  <a:pt x="33932" y="1579"/>
                </a:cubicBezTo>
                <a:cubicBezTo>
                  <a:pt x="35006" y="-2573"/>
                  <a:pt x="46101" y="3011"/>
                  <a:pt x="48535" y="3297"/>
                </a:cubicBezTo>
              </a:path>
            </a:pathLst>
          </a:custGeom>
          <a:noFill/>
          <a:ln cap="flat" cmpd="sng" w="38100">
            <a:solidFill>
              <a:srgbClr val="FF000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0"/>
          <p:cNvSpPr txBox="1"/>
          <p:nvPr/>
        </p:nvSpPr>
        <p:spPr>
          <a:xfrm>
            <a:off x="6088264" y="2788178"/>
            <a:ext cx="1860900" cy="2296200"/>
          </a:xfrm>
          <a:prstGeom prst="rect">
            <a:avLst/>
          </a:prstGeom>
          <a:solidFill>
            <a:srgbClr val="03172B">
              <a:alpha val="67450"/>
            </a:srgbClr>
          </a:solidFill>
          <a:ln>
            <a:noFill/>
          </a:ln>
        </p:spPr>
        <p:txBody>
          <a:bodyPr anchorCtr="0" anchor="t" bIns="91425" lIns="91425" spcFirstLastPara="1" rIns="91425" wrap="square" tIns="91425">
            <a:noAutofit/>
          </a:bodyPr>
          <a:lstStyle/>
          <a:p>
            <a:pPr indent="0" lvl="0" marL="0" marR="0" rtl="0" algn="l">
              <a:spcBef>
                <a:spcPts val="0"/>
              </a:spcBef>
              <a:spcAft>
                <a:spcPts val="0"/>
              </a:spcAft>
              <a:buClr>
                <a:srgbClr val="FF0000"/>
              </a:buClr>
              <a:buSzPts val="1200"/>
              <a:buFont typeface="Consolas"/>
              <a:buNone/>
            </a:pPr>
            <a:r>
              <a:rPr b="1" lang="en-BE" sz="1200">
                <a:solidFill>
                  <a:srgbClr val="FF0000"/>
                </a:solidFill>
                <a:latin typeface="Consolas"/>
                <a:ea typeface="Consolas"/>
                <a:cs typeface="Consolas"/>
                <a:sym typeface="Consolas"/>
              </a:rPr>
              <a:t>12/12/18 - 14:30 </a:t>
            </a:r>
            <a:endParaRPr b="1" sz="1200">
              <a:solidFill>
                <a:srgbClr val="FF0000"/>
              </a:solidFill>
              <a:latin typeface="Consolas"/>
              <a:ea typeface="Consolas"/>
              <a:cs typeface="Consolas"/>
              <a:sym typeface="Consolas"/>
            </a:endParaRPr>
          </a:p>
          <a:p>
            <a:pPr indent="0" lvl="0" marL="0" marR="0" rtl="0" algn="l">
              <a:spcBef>
                <a:spcPts val="0"/>
              </a:spcBef>
              <a:spcAft>
                <a:spcPts val="0"/>
              </a:spcAft>
              <a:buClr>
                <a:schemeClr val="dk1"/>
              </a:buClr>
              <a:buSzPts val="1200"/>
              <a:buFont typeface="Calibri"/>
              <a:buNone/>
            </a:pPr>
            <a:r>
              <a:t/>
            </a:r>
            <a:endParaRPr sz="1200">
              <a:solidFill>
                <a:srgbClr val="FF0000"/>
              </a:solidFill>
              <a:latin typeface="Consolas"/>
              <a:ea typeface="Consolas"/>
              <a:cs typeface="Consolas"/>
              <a:sym typeface="Consolas"/>
            </a:endParaRPr>
          </a:p>
          <a:p>
            <a:pPr indent="0" lvl="0" marL="0" marR="0" rtl="0" algn="l">
              <a:spcBef>
                <a:spcPts val="0"/>
              </a:spcBef>
              <a:spcAft>
                <a:spcPts val="0"/>
              </a:spcAft>
              <a:buClr>
                <a:srgbClr val="FF0000"/>
              </a:buClr>
              <a:buSzPts val="900"/>
              <a:buFont typeface="Consolas"/>
              <a:buNone/>
            </a:pPr>
            <a:r>
              <a:rPr lang="en-BE" sz="900">
                <a:solidFill>
                  <a:srgbClr val="FF0000"/>
                </a:solidFill>
                <a:latin typeface="Consolas"/>
                <a:ea typeface="Consolas"/>
                <a:cs typeface="Consolas"/>
                <a:sym typeface="Consolas"/>
              </a:rPr>
              <a:t>The Doors are opened and the theft begins and lasts for 120 minutes.</a:t>
            </a:r>
            <a:endParaRPr sz="900">
              <a:solidFill>
                <a:srgbClr val="FF0000"/>
              </a:solidFill>
              <a:latin typeface="Consolas"/>
              <a:ea typeface="Consolas"/>
              <a:cs typeface="Consolas"/>
              <a:sym typeface="Consolas"/>
            </a:endParaRPr>
          </a:p>
          <a:p>
            <a:pPr indent="0" lvl="0" marL="0" marR="0" rtl="0" algn="l">
              <a:spcBef>
                <a:spcPts val="0"/>
              </a:spcBef>
              <a:spcAft>
                <a:spcPts val="0"/>
              </a:spcAft>
              <a:buClr>
                <a:schemeClr val="dk1"/>
              </a:buClr>
              <a:buSzPts val="900"/>
              <a:buFont typeface="Calibri"/>
              <a:buNone/>
            </a:pPr>
            <a:r>
              <a:t/>
            </a:r>
            <a:endParaRPr sz="900">
              <a:solidFill>
                <a:srgbClr val="FF0000"/>
              </a:solidFill>
              <a:latin typeface="Consolas"/>
              <a:ea typeface="Consolas"/>
              <a:cs typeface="Consolas"/>
              <a:sym typeface="Consolas"/>
            </a:endParaRPr>
          </a:p>
          <a:p>
            <a:pPr indent="0" lvl="0" marL="0" marR="0" rtl="0" algn="l">
              <a:spcBef>
                <a:spcPts val="0"/>
              </a:spcBef>
              <a:spcAft>
                <a:spcPts val="0"/>
              </a:spcAft>
              <a:buClr>
                <a:srgbClr val="FF0000"/>
              </a:buClr>
              <a:buSzPts val="900"/>
              <a:buFont typeface="Consolas"/>
              <a:buNone/>
            </a:pPr>
            <a:r>
              <a:rPr lang="en-BE" sz="900">
                <a:solidFill>
                  <a:srgbClr val="FF0000"/>
                </a:solidFill>
                <a:latin typeface="Consolas"/>
                <a:ea typeface="Consolas"/>
                <a:cs typeface="Consolas"/>
                <a:sym typeface="Consolas"/>
              </a:rPr>
              <a:t>The breach will trigger an immediate alert and the radio will start immediate transmission.  The Unit will also record this Alert into Memory, which cannot be accessed externally (one way SIM card attribute).</a:t>
            </a:r>
            <a:endParaRPr sz="900">
              <a:solidFill>
                <a:srgbClr val="FF0000"/>
              </a:solidFill>
              <a:latin typeface="Consolas"/>
              <a:ea typeface="Consolas"/>
              <a:cs typeface="Consolas"/>
              <a:sym typeface="Consolas"/>
            </a:endParaRPr>
          </a:p>
          <a:p>
            <a:pPr indent="0" lvl="0" marL="0" marR="0" rtl="0" algn="l">
              <a:spcBef>
                <a:spcPts val="0"/>
              </a:spcBef>
              <a:spcAft>
                <a:spcPts val="0"/>
              </a:spcAft>
              <a:buClr>
                <a:schemeClr val="dk1"/>
              </a:buClr>
              <a:buSzPts val="900"/>
              <a:buFont typeface="Calibri"/>
              <a:buNone/>
            </a:pPr>
            <a:r>
              <a:t/>
            </a:r>
            <a:endParaRPr sz="900">
              <a:solidFill>
                <a:srgbClr val="FF0000"/>
              </a:solidFill>
              <a:latin typeface="Consolas"/>
              <a:ea typeface="Consolas"/>
              <a:cs typeface="Consolas"/>
              <a:sym typeface="Consolas"/>
            </a:endParaRPr>
          </a:p>
          <a:p>
            <a:pPr indent="0" lvl="0" marL="0" marR="0" rtl="0" algn="l">
              <a:spcBef>
                <a:spcPts val="0"/>
              </a:spcBef>
              <a:spcAft>
                <a:spcPts val="0"/>
              </a:spcAft>
              <a:buClr>
                <a:schemeClr val="dk1"/>
              </a:buClr>
              <a:buSzPts val="900"/>
              <a:buFont typeface="Calibri"/>
              <a:buNone/>
            </a:pPr>
            <a:r>
              <a:t/>
            </a:r>
            <a:endParaRPr sz="900">
              <a:solidFill>
                <a:srgbClr val="FF0000"/>
              </a:solidFill>
              <a:latin typeface="Consolas"/>
              <a:ea typeface="Consolas"/>
              <a:cs typeface="Consolas"/>
              <a:sym typeface="Consola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1"/>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sp>
        <p:nvSpPr>
          <p:cNvPr id="174" name="Google Shape;174;p21"/>
          <p:cNvSpPr txBox="1"/>
          <p:nvPr/>
        </p:nvSpPr>
        <p:spPr>
          <a:xfrm>
            <a:off x="664395" y="1325365"/>
            <a:ext cx="5962436" cy="5100739"/>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rgbClr val="434343"/>
              </a:buClr>
              <a:buSzPts val="1000"/>
              <a:buFont typeface="Open Sans"/>
              <a:buNone/>
            </a:pPr>
            <a:r>
              <a:rPr lang="en-BE" sz="1000">
                <a:solidFill>
                  <a:srgbClr val="434343"/>
                </a:solidFill>
                <a:latin typeface="Open Sans"/>
                <a:ea typeface="Open Sans"/>
                <a:cs typeface="Open Sans"/>
                <a:sym typeface="Open Sans"/>
              </a:rPr>
              <a:t>Our UI will allow you to provide access to as many individuals in your logistics chain that you wish to include.  Including Security, Forwarders, Insurance, Consignee, Transport managers.  Anyone that you allow access to the UI now has access to these reports and details.  </a:t>
            </a:r>
            <a:endParaRPr sz="1000">
              <a:solidFill>
                <a:srgbClr val="434343"/>
              </a:solidFill>
              <a:latin typeface="Open Sans"/>
              <a:ea typeface="Open Sans"/>
              <a:cs typeface="Open Sans"/>
              <a:sym typeface="Open Sans"/>
            </a:endParaRPr>
          </a:p>
          <a:p>
            <a:pPr indent="0" lvl="0" marL="0" marR="0" rtl="0" algn="just">
              <a:lnSpc>
                <a:spcPct val="115000"/>
              </a:lnSpc>
              <a:spcBef>
                <a:spcPts val="0"/>
              </a:spcBef>
              <a:spcAft>
                <a:spcPts val="0"/>
              </a:spcAft>
              <a:buClr>
                <a:schemeClr val="dk1"/>
              </a:buClr>
              <a:buSzPts val="1000"/>
              <a:buFont typeface="Calibri"/>
              <a:buNone/>
            </a:pPr>
            <a:r>
              <a:t/>
            </a:r>
            <a:endParaRPr sz="1000">
              <a:solidFill>
                <a:srgbClr val="434343"/>
              </a:solidFill>
              <a:latin typeface="Open Sans"/>
              <a:ea typeface="Open Sans"/>
              <a:cs typeface="Open Sans"/>
              <a:sym typeface="Open Sans"/>
            </a:endParaRPr>
          </a:p>
          <a:p>
            <a:pPr indent="0" lvl="0" marL="0" marR="0" rtl="0" algn="just">
              <a:lnSpc>
                <a:spcPct val="115000"/>
              </a:lnSpc>
              <a:spcBef>
                <a:spcPts val="0"/>
              </a:spcBef>
              <a:spcAft>
                <a:spcPts val="0"/>
              </a:spcAft>
              <a:buClr>
                <a:srgbClr val="434343"/>
              </a:buClr>
              <a:buSzPts val="1000"/>
              <a:buFont typeface="Open Sans"/>
              <a:buNone/>
            </a:pPr>
            <a:r>
              <a:rPr lang="en-BE" sz="1000">
                <a:solidFill>
                  <a:srgbClr val="434343"/>
                </a:solidFill>
                <a:latin typeface="Open Sans"/>
                <a:ea typeface="Open Sans"/>
                <a:cs typeface="Open Sans"/>
                <a:sym typeface="Open Sans"/>
              </a:rPr>
              <a:t>Your team will have full details for the following key points:</a:t>
            </a:r>
            <a:endParaRPr sz="1000">
              <a:solidFill>
                <a:srgbClr val="434343"/>
              </a:solidFill>
              <a:latin typeface="Open Sans"/>
              <a:ea typeface="Open Sans"/>
              <a:cs typeface="Open Sans"/>
              <a:sym typeface="Open Sans"/>
            </a:endParaRPr>
          </a:p>
          <a:p>
            <a:pPr indent="0" lvl="0" marL="0" marR="0" rtl="0" algn="just">
              <a:lnSpc>
                <a:spcPct val="115000"/>
              </a:lnSpc>
              <a:spcBef>
                <a:spcPts val="0"/>
              </a:spcBef>
              <a:spcAft>
                <a:spcPts val="0"/>
              </a:spcAft>
              <a:buClr>
                <a:schemeClr val="dk1"/>
              </a:buClr>
              <a:buSzPts val="1000"/>
              <a:buFont typeface="Calibri"/>
              <a:buNone/>
            </a:pPr>
            <a:r>
              <a:t/>
            </a:r>
            <a:endParaRPr sz="1000">
              <a:solidFill>
                <a:srgbClr val="434343"/>
              </a:solidFill>
              <a:latin typeface="Open Sans"/>
              <a:ea typeface="Open Sans"/>
              <a:cs typeface="Open Sans"/>
              <a:sym typeface="Open Sans"/>
            </a:endParaRPr>
          </a:p>
          <a:p>
            <a:pPr indent="-292100" lvl="0" marL="457200" marR="0" rtl="0" algn="just">
              <a:lnSpc>
                <a:spcPct val="115000"/>
              </a:lnSpc>
              <a:spcBef>
                <a:spcPts val="0"/>
              </a:spcBef>
              <a:spcAft>
                <a:spcPts val="0"/>
              </a:spcAft>
              <a:buClr>
                <a:srgbClr val="434343"/>
              </a:buClr>
              <a:buSzPts val="1000"/>
              <a:buFont typeface="Open Sans"/>
              <a:buChar char="●"/>
            </a:pPr>
            <a:r>
              <a:rPr lang="en-BE" sz="1000">
                <a:solidFill>
                  <a:srgbClr val="434343"/>
                </a:solidFill>
                <a:latin typeface="Open Sans"/>
                <a:ea typeface="Open Sans"/>
                <a:cs typeface="Open Sans"/>
                <a:sym typeface="Open Sans"/>
              </a:rPr>
              <a:t>Date and time door originally closed after loading.</a:t>
            </a:r>
            <a:endParaRPr sz="1000">
              <a:solidFill>
                <a:srgbClr val="434343"/>
              </a:solidFill>
              <a:latin typeface="Open Sans"/>
              <a:ea typeface="Open Sans"/>
              <a:cs typeface="Open Sans"/>
              <a:sym typeface="Open Sans"/>
            </a:endParaRPr>
          </a:p>
          <a:p>
            <a:pPr indent="-292100" lvl="0" marL="457200" marR="0" rtl="0" algn="just">
              <a:lnSpc>
                <a:spcPct val="115000"/>
              </a:lnSpc>
              <a:spcBef>
                <a:spcPts val="0"/>
              </a:spcBef>
              <a:spcAft>
                <a:spcPts val="0"/>
              </a:spcAft>
              <a:buClr>
                <a:srgbClr val="434343"/>
              </a:buClr>
              <a:buSzPts val="1000"/>
              <a:buFont typeface="Open Sans"/>
              <a:buChar char="●"/>
            </a:pPr>
            <a:r>
              <a:rPr lang="en-BE" sz="1000">
                <a:solidFill>
                  <a:srgbClr val="434343"/>
                </a:solidFill>
                <a:latin typeface="Open Sans"/>
                <a:ea typeface="Open Sans"/>
                <a:cs typeface="Open Sans"/>
                <a:sym typeface="Open Sans"/>
              </a:rPr>
              <a:t>Full history of container condition from loading unit</a:t>
            </a:r>
            <a:endParaRPr sz="1000">
              <a:solidFill>
                <a:srgbClr val="434343"/>
              </a:solidFill>
              <a:latin typeface="Open Sans"/>
              <a:ea typeface="Open Sans"/>
              <a:cs typeface="Open Sans"/>
              <a:sym typeface="Open Sans"/>
            </a:endParaRPr>
          </a:p>
          <a:p>
            <a:pPr indent="-292100" lvl="0" marL="457200" marR="0" rtl="0" algn="just">
              <a:lnSpc>
                <a:spcPct val="115000"/>
              </a:lnSpc>
              <a:spcBef>
                <a:spcPts val="0"/>
              </a:spcBef>
              <a:spcAft>
                <a:spcPts val="0"/>
              </a:spcAft>
              <a:buClr>
                <a:srgbClr val="434343"/>
              </a:buClr>
              <a:buSzPts val="1000"/>
              <a:buFont typeface="Open Sans"/>
              <a:buChar char="●"/>
            </a:pPr>
            <a:r>
              <a:rPr lang="en-BE" sz="1000">
                <a:solidFill>
                  <a:srgbClr val="434343"/>
                </a:solidFill>
                <a:latin typeface="Open Sans"/>
                <a:ea typeface="Open Sans"/>
                <a:cs typeface="Open Sans"/>
                <a:sym typeface="Open Sans"/>
              </a:rPr>
              <a:t>inspection at warehouse exit..</a:t>
            </a:r>
            <a:endParaRPr sz="1000">
              <a:solidFill>
                <a:srgbClr val="434343"/>
              </a:solidFill>
              <a:latin typeface="Open Sans"/>
              <a:ea typeface="Open Sans"/>
              <a:cs typeface="Open Sans"/>
              <a:sym typeface="Open Sans"/>
            </a:endParaRPr>
          </a:p>
          <a:p>
            <a:pPr indent="-292100" lvl="0" marL="457200" marR="0" rtl="0" algn="just">
              <a:lnSpc>
                <a:spcPct val="115000"/>
              </a:lnSpc>
              <a:spcBef>
                <a:spcPts val="0"/>
              </a:spcBef>
              <a:spcAft>
                <a:spcPts val="0"/>
              </a:spcAft>
              <a:buClr>
                <a:srgbClr val="434343"/>
              </a:buClr>
              <a:buSzPts val="1000"/>
              <a:buFont typeface="Open Sans"/>
              <a:buChar char="●"/>
            </a:pPr>
            <a:r>
              <a:rPr lang="en-BE" sz="1000">
                <a:solidFill>
                  <a:srgbClr val="434343"/>
                </a:solidFill>
                <a:latin typeface="Open Sans"/>
                <a:ea typeface="Open Sans"/>
                <a:cs typeface="Open Sans"/>
                <a:sym typeface="Open Sans"/>
              </a:rPr>
              <a:t>Exit Message prior to leaving the warehouse including full history from loading.</a:t>
            </a:r>
            <a:endParaRPr sz="1000">
              <a:solidFill>
                <a:srgbClr val="434343"/>
              </a:solidFill>
              <a:latin typeface="Open Sans"/>
              <a:ea typeface="Open Sans"/>
              <a:cs typeface="Open Sans"/>
              <a:sym typeface="Open Sans"/>
            </a:endParaRPr>
          </a:p>
          <a:p>
            <a:pPr indent="-292100" lvl="0" marL="457200" marR="0" rtl="0" algn="just">
              <a:lnSpc>
                <a:spcPct val="115000"/>
              </a:lnSpc>
              <a:spcBef>
                <a:spcPts val="0"/>
              </a:spcBef>
              <a:spcAft>
                <a:spcPts val="0"/>
              </a:spcAft>
              <a:buClr>
                <a:srgbClr val="434343"/>
              </a:buClr>
              <a:buSzPts val="1000"/>
              <a:buFont typeface="Open Sans"/>
              <a:buChar char="●"/>
            </a:pPr>
            <a:r>
              <a:rPr lang="en-BE" sz="1000">
                <a:solidFill>
                  <a:srgbClr val="434343"/>
                </a:solidFill>
                <a:latin typeface="Open Sans"/>
                <a:ea typeface="Open Sans"/>
                <a:cs typeface="Open Sans"/>
                <a:sym typeface="Open Sans"/>
              </a:rPr>
              <a:t>Scheduled messages every six hours with full date time, and location stamp (including environmental parameters).</a:t>
            </a:r>
            <a:endParaRPr sz="1000">
              <a:solidFill>
                <a:srgbClr val="434343"/>
              </a:solidFill>
              <a:latin typeface="Open Sans"/>
              <a:ea typeface="Open Sans"/>
              <a:cs typeface="Open Sans"/>
              <a:sym typeface="Open Sans"/>
            </a:endParaRPr>
          </a:p>
          <a:p>
            <a:pPr indent="-292100" lvl="0" marL="457200" marR="0" rtl="0" algn="just">
              <a:lnSpc>
                <a:spcPct val="115000"/>
              </a:lnSpc>
              <a:spcBef>
                <a:spcPts val="0"/>
              </a:spcBef>
              <a:spcAft>
                <a:spcPts val="0"/>
              </a:spcAft>
              <a:buClr>
                <a:srgbClr val="434343"/>
              </a:buClr>
              <a:buSzPts val="1000"/>
              <a:buFont typeface="Open Sans"/>
              <a:buChar char="●"/>
            </a:pPr>
            <a:r>
              <a:rPr lang="en-BE" sz="1000">
                <a:solidFill>
                  <a:srgbClr val="434343"/>
                </a:solidFill>
                <a:latin typeface="Open Sans"/>
                <a:ea typeface="Open Sans"/>
                <a:cs typeface="Open Sans"/>
                <a:sym typeface="Open Sans"/>
              </a:rPr>
              <a:t>Immediate alerts upon both authorized and unauthorized breaches.</a:t>
            </a:r>
            <a:endParaRPr sz="1000">
              <a:solidFill>
                <a:srgbClr val="434343"/>
              </a:solidFill>
              <a:latin typeface="Open Sans"/>
              <a:ea typeface="Open Sans"/>
              <a:cs typeface="Open Sans"/>
              <a:sym typeface="Open Sans"/>
            </a:endParaRPr>
          </a:p>
          <a:p>
            <a:pPr indent="-292100" lvl="0" marL="457200" marR="0" rtl="0" algn="just">
              <a:lnSpc>
                <a:spcPct val="115000"/>
              </a:lnSpc>
              <a:spcBef>
                <a:spcPts val="0"/>
              </a:spcBef>
              <a:spcAft>
                <a:spcPts val="0"/>
              </a:spcAft>
              <a:buClr>
                <a:srgbClr val="434343"/>
              </a:buClr>
              <a:buSzPts val="1000"/>
              <a:buFont typeface="Open Sans"/>
              <a:buChar char="●"/>
            </a:pPr>
            <a:r>
              <a:rPr lang="en-BE" sz="1000">
                <a:solidFill>
                  <a:srgbClr val="434343"/>
                </a:solidFill>
                <a:latin typeface="Open Sans"/>
                <a:ea typeface="Open Sans"/>
                <a:cs typeface="Open Sans"/>
                <a:sym typeface="Open Sans"/>
              </a:rPr>
              <a:t>If the 6 Hour schedule is maintained – the Eye-Seal can provide this coverage for 120 days internationally. The device parameters and  interval is established when the device is ordered.</a:t>
            </a:r>
            <a:endParaRPr/>
          </a:p>
          <a:p>
            <a:pPr indent="-228600" lvl="0" marL="457200" marR="0" rtl="0" algn="just">
              <a:lnSpc>
                <a:spcPct val="115000"/>
              </a:lnSpc>
              <a:spcBef>
                <a:spcPts val="0"/>
              </a:spcBef>
              <a:spcAft>
                <a:spcPts val="0"/>
              </a:spcAft>
              <a:buClr>
                <a:srgbClr val="434343"/>
              </a:buClr>
              <a:buSzPts val="1000"/>
              <a:buFont typeface="Open Sans"/>
              <a:buNone/>
            </a:pPr>
            <a:r>
              <a:t/>
            </a:r>
            <a:endParaRPr sz="1000">
              <a:solidFill>
                <a:srgbClr val="434343"/>
              </a:solidFill>
              <a:latin typeface="Open Sans"/>
              <a:ea typeface="Open Sans"/>
              <a:cs typeface="Open Sans"/>
              <a:sym typeface="Open Sans"/>
            </a:endParaRPr>
          </a:p>
          <a:p>
            <a:pPr indent="0" lvl="0" marL="0" marR="0" rtl="0" algn="just">
              <a:lnSpc>
                <a:spcPct val="115000"/>
              </a:lnSpc>
              <a:spcBef>
                <a:spcPts val="0"/>
              </a:spcBef>
              <a:spcAft>
                <a:spcPts val="0"/>
              </a:spcAft>
              <a:buClr>
                <a:srgbClr val="434343"/>
              </a:buClr>
              <a:buSzPts val="1000"/>
              <a:buFont typeface="Open Sans"/>
              <a:buNone/>
            </a:pPr>
            <a:r>
              <a:rPr lang="en-BE" sz="1000">
                <a:solidFill>
                  <a:srgbClr val="434343"/>
                </a:solidFill>
                <a:latin typeface="Open Sans"/>
                <a:ea typeface="Open Sans"/>
                <a:cs typeface="Open Sans"/>
                <a:sym typeface="Open Sans"/>
              </a:rPr>
              <a:t>With these key date, time, and locations stamps combined with the actions observed by the sensors, Law Enforcement and Insurance can define a specific timeline and location.  The Custody of the container will be known and thus responsibility properly assigned.    </a:t>
            </a:r>
            <a:endParaRPr/>
          </a:p>
          <a:p>
            <a:pPr indent="0" lvl="0" marL="0" marR="0" rtl="0" algn="just">
              <a:lnSpc>
                <a:spcPct val="115000"/>
              </a:lnSpc>
              <a:spcBef>
                <a:spcPts val="0"/>
              </a:spcBef>
              <a:spcAft>
                <a:spcPts val="0"/>
              </a:spcAft>
              <a:buClr>
                <a:srgbClr val="434343"/>
              </a:buClr>
              <a:buSzPts val="1000"/>
              <a:buFont typeface="Open Sans"/>
              <a:buNone/>
            </a:pPr>
            <a:r>
              <a:rPr lang="en-BE" sz="1000">
                <a:solidFill>
                  <a:srgbClr val="434343"/>
                </a:solidFill>
                <a:latin typeface="Open Sans"/>
                <a:ea typeface="Open Sans"/>
                <a:cs typeface="Open Sans"/>
                <a:sym typeface="Open Sans"/>
              </a:rPr>
              <a:t> </a:t>
            </a:r>
            <a:endParaRPr/>
          </a:p>
          <a:p>
            <a:pPr indent="0" lvl="0" marL="0" marR="0" rtl="0" algn="just">
              <a:lnSpc>
                <a:spcPct val="115000"/>
              </a:lnSpc>
              <a:spcBef>
                <a:spcPts val="0"/>
              </a:spcBef>
              <a:spcAft>
                <a:spcPts val="0"/>
              </a:spcAft>
              <a:buClr>
                <a:srgbClr val="434343"/>
              </a:buClr>
              <a:buSzPts val="1000"/>
              <a:buFont typeface="Open Sans"/>
              <a:buNone/>
            </a:pPr>
            <a:r>
              <a:rPr lang="en-BE" sz="1000">
                <a:solidFill>
                  <a:srgbClr val="434343"/>
                </a:solidFill>
                <a:latin typeface="Open Sans"/>
                <a:ea typeface="Open Sans"/>
                <a:cs typeface="Open Sans"/>
                <a:sym typeface="Open Sans"/>
              </a:rPr>
              <a:t>When thefts are undetected for several days, weeks or months, the cargo has passed through the hands of several players along perhaps international borders and jurisdictions.  At this point it is nearly impossible to identify the Custodian of the Cargo when the said breach occurred. </a:t>
            </a:r>
            <a:endParaRPr/>
          </a:p>
          <a:p>
            <a:pPr indent="0" lvl="0" marL="0" marR="0" rtl="0" algn="just">
              <a:lnSpc>
                <a:spcPct val="115000"/>
              </a:lnSpc>
              <a:spcBef>
                <a:spcPts val="0"/>
              </a:spcBef>
              <a:spcAft>
                <a:spcPts val="0"/>
              </a:spcAft>
              <a:buClr>
                <a:schemeClr val="dk1"/>
              </a:buClr>
              <a:buSzPts val="1000"/>
              <a:buFont typeface="Calibri"/>
              <a:buNone/>
            </a:pPr>
            <a:r>
              <a:t/>
            </a:r>
            <a:endParaRPr sz="1000">
              <a:solidFill>
                <a:srgbClr val="434343"/>
              </a:solidFill>
              <a:latin typeface="Open Sans"/>
              <a:ea typeface="Open Sans"/>
              <a:cs typeface="Open Sans"/>
              <a:sym typeface="Open Sans"/>
            </a:endParaRPr>
          </a:p>
          <a:p>
            <a:pPr indent="0" lvl="0" marL="0" marR="0" rtl="0" algn="just">
              <a:lnSpc>
                <a:spcPct val="115000"/>
              </a:lnSpc>
              <a:spcBef>
                <a:spcPts val="0"/>
              </a:spcBef>
              <a:spcAft>
                <a:spcPts val="0"/>
              </a:spcAft>
              <a:buClr>
                <a:srgbClr val="434343"/>
              </a:buClr>
              <a:buSzPts val="1000"/>
              <a:buFont typeface="Open Sans"/>
              <a:buNone/>
            </a:pPr>
            <a:r>
              <a:rPr lang="en-BE" sz="1000">
                <a:solidFill>
                  <a:srgbClr val="434343"/>
                </a:solidFill>
                <a:latin typeface="Open Sans"/>
                <a:ea typeface="Open Sans"/>
                <a:cs typeface="Open Sans"/>
                <a:sym typeface="Open Sans"/>
              </a:rPr>
              <a:t>However, In the Maritime field, a six hour window is a short time frame to properly make an exchange of Custody. The Custodian will be identified  with the Time and Date Stamp.</a:t>
            </a:r>
            <a:endParaRPr/>
          </a:p>
        </p:txBody>
      </p:sp>
      <p:pic>
        <p:nvPicPr>
          <p:cNvPr descr="A picture containing text, electronics, screen&#10;&#10;Description automatically generated" id="175" name="Google Shape;175;p21"/>
          <p:cNvPicPr preferRelativeResize="0"/>
          <p:nvPr/>
        </p:nvPicPr>
        <p:blipFill rotWithShape="1">
          <a:blip r:embed="rId3">
            <a:alphaModFix/>
          </a:blip>
          <a:srcRect b="0" l="20754" r="22802" t="0"/>
          <a:stretch/>
        </p:blipFill>
        <p:spPr>
          <a:xfrm>
            <a:off x="5370616" y="0"/>
            <a:ext cx="6999469" cy="69753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2"/>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sp>
        <p:nvSpPr>
          <p:cNvPr id="181" name="Google Shape;181;p22"/>
          <p:cNvSpPr txBox="1"/>
          <p:nvPr/>
        </p:nvSpPr>
        <p:spPr>
          <a:xfrm>
            <a:off x="561275" y="543125"/>
            <a:ext cx="4297500" cy="2504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1800"/>
              </a:spcBef>
              <a:spcAft>
                <a:spcPts val="600"/>
              </a:spcAft>
              <a:buClr>
                <a:srgbClr val="03172B"/>
              </a:buClr>
              <a:buSzPts val="3600"/>
              <a:buFont typeface="Open Sans Light"/>
              <a:buNone/>
            </a:pPr>
            <a:r>
              <a:rPr lang="en-BE" sz="3600">
                <a:solidFill>
                  <a:srgbClr val="03172B"/>
                </a:solidFill>
                <a:latin typeface="Open Sans Light"/>
                <a:ea typeface="Open Sans Light"/>
                <a:cs typeface="Open Sans Light"/>
                <a:sym typeface="Open Sans Light"/>
              </a:rPr>
              <a:t>SIM CARD WORLDWIDE COVERAGE</a:t>
            </a:r>
            <a:endParaRPr sz="3600">
              <a:solidFill>
                <a:srgbClr val="03172B"/>
              </a:solidFill>
              <a:latin typeface="Open Sans Light"/>
              <a:ea typeface="Open Sans Light"/>
              <a:cs typeface="Open Sans Light"/>
              <a:sym typeface="Open Sans Light"/>
            </a:endParaRPr>
          </a:p>
        </p:txBody>
      </p:sp>
      <p:pic>
        <p:nvPicPr>
          <p:cNvPr id="182" name="Google Shape;182;p22"/>
          <p:cNvPicPr preferRelativeResize="0"/>
          <p:nvPr/>
        </p:nvPicPr>
        <p:blipFill rotWithShape="1">
          <a:blip r:embed="rId3">
            <a:alphaModFix/>
          </a:blip>
          <a:srcRect b="0" l="0" r="0" t="0"/>
          <a:stretch/>
        </p:blipFill>
        <p:spPr>
          <a:xfrm>
            <a:off x="7665286" y="3211275"/>
            <a:ext cx="3242350" cy="3145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3"/>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graphicFrame>
        <p:nvGraphicFramePr>
          <p:cNvPr id="188" name="Google Shape;188;p23"/>
          <p:cNvGraphicFramePr/>
          <p:nvPr/>
        </p:nvGraphicFramePr>
        <p:xfrm>
          <a:off x="571500" y="458903"/>
          <a:ext cx="3000000" cy="3000000"/>
        </p:xfrm>
        <a:graphic>
          <a:graphicData uri="http://schemas.openxmlformats.org/drawingml/2006/table">
            <a:tbl>
              <a:tblPr>
                <a:noFill/>
                <a:tableStyleId>{71A3945A-B4EB-4772-AA8F-707432AB92EC}</a:tableStyleId>
              </a:tblPr>
              <a:tblGrid>
                <a:gridCol w="1508875"/>
                <a:gridCol w="292425"/>
                <a:gridCol w="1508875"/>
                <a:gridCol w="292425"/>
                <a:gridCol w="1508875"/>
                <a:gridCol w="292425"/>
                <a:gridCol w="1508875"/>
                <a:gridCol w="292425"/>
                <a:gridCol w="1508875"/>
                <a:gridCol w="292425"/>
                <a:gridCol w="1508875"/>
                <a:gridCol w="292425"/>
              </a:tblGrid>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Kenya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Puerto Rico</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Kuwait</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Qatar</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Kyrgyzstan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Reunion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Laos</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Romania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Latvia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Russia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4</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Lebanon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Rwanda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Libya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Saudi Arabia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Liechtenstein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Senegal</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Lithuania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Serbia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Luxembourg</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Seychelles</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Macao</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Sierra Leone</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Macedonia Republic of</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Singapore</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Madagascar</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Slovakia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Malaysia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Slovenia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Maldives</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South Africa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Mali</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South Korea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Malta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Spain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4</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Martinique</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Sri Lanka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Mauritania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St Kitts Island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Mauritius</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St Lucia Island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Mexico</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St Vincent Island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Moldova Republic of</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St. Maarten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Monaco</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Sudan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Mongolia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Suriname</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Montenegro</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Sweden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Montserrat Island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Switzerland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Afghanistan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4</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Botswana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Dominica Island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Guatemala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Morocco</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Taiwan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Albania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Brazil</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6</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Dominican Republic</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Guernsey</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Mozambique</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Tajikistan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Algeria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British Virgin Islands</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Ecuador</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Guinea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Myanmar</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Tanzania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Andorra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Brunei Darussalam</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Egypt</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Guyana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Nepal</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Thailand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5</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Anguilla Island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Bulgaria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El Salvador</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Haiti</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Netherlands</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4</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Togo</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Antigua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Burundi</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Estonia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Honduras</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New Caledonia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Tonga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Argentina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Cambodia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Ethiopia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Hong Kong</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6</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New Zealand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Trinidad and Tobago</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Armenia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Cameroon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Faroe Islands</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Hungary</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Nicaragua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Tunisia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Aruba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Canada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Fiji</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Iceland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Niger</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Turkey</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Australia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Cape Verde</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Finland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4</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India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39</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Nigeria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Turks Island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Austria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Cayman Islands</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France</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4</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Indonesia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Norway</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Uganda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4</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Azerbaijan Rep of</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Chad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French Guyana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Iran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Oman, Sultanate of</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Ukraine</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Bahamas</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Chile</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French West Indies</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Iraq</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Over the air</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United Arab Emirates</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Bahrain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China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Gabon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Ireland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4</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Over the sea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5</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United Kingdom</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5</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Bangladesh</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4</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Colombia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Gambia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Isle of Man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Pakistan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Uruguay</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Barbados</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Congo Democratic Rep of</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Georgia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Israel</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Palestine</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USA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Belarus Rep of</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Costa Rica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Germany</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Italy</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4</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Panama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4</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Uzbekistan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Belgium</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Cote D'Ivoire</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Ghana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Ivory Coast</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Papua New Guinea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Vanuatu</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Bermuda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Croatia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Gibraltar</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Jamaica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Paraguay</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Venezuela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Bhutan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Curacao</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Greece</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Japan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Peru</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Vietnam</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Bolivia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Cyprus</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Greenland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Jersey</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Philippines</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Yemen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Bonaire</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Czech Republic</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Grenada Island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Jordan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Poland</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4</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Zambia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r>
              <a:tr h="117125">
                <a:tc>
                  <a:txBody>
                    <a:bodyPr/>
                    <a:lstStyle/>
                    <a:p>
                      <a:pPr indent="0" lvl="0" marL="0" marR="0" rtl="0" algn="l">
                        <a:spcBef>
                          <a:spcPts val="0"/>
                        </a:spcBef>
                        <a:spcAft>
                          <a:spcPts val="0"/>
                        </a:spcAft>
                        <a:buNone/>
                      </a:pPr>
                      <a:r>
                        <a:rPr lang="en-BE" sz="800" u="none" strike="noStrike">
                          <a:latin typeface="Arial"/>
                          <a:ea typeface="Arial"/>
                          <a:cs typeface="Arial"/>
                          <a:sym typeface="Arial"/>
                        </a:rPr>
                        <a:t>Bosnia and Herzegovina</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Denmark</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4</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Guam</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1</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Kazakhstan</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2</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rPr lang="en-BE" sz="800" u="none" strike="noStrike">
                          <a:latin typeface="Arial"/>
                          <a:ea typeface="Arial"/>
                          <a:cs typeface="Arial"/>
                          <a:sym typeface="Arial"/>
                        </a:rPr>
                        <a:t>Portugal</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rPr lang="en-BE" sz="800" u="none" strike="noStrike">
                          <a:latin typeface="Arial"/>
                          <a:ea typeface="Arial"/>
                          <a:cs typeface="Arial"/>
                          <a:sym typeface="Arial"/>
                        </a:rPr>
                        <a:t>3</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l">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c>
                  <a:txBody>
                    <a:bodyPr/>
                    <a:lstStyle/>
                    <a:p>
                      <a:pPr indent="0" lvl="0" marL="0" marR="0" rtl="0" algn="ctr">
                        <a:spcBef>
                          <a:spcPts val="0"/>
                        </a:spcBef>
                        <a:spcAft>
                          <a:spcPts val="0"/>
                        </a:spcAft>
                        <a:buNone/>
                      </a:pPr>
                      <a:r>
                        <a:t/>
                      </a:r>
                      <a:endParaRPr b="0" i="0" sz="800" u="none" strike="noStrike">
                        <a:solidFill>
                          <a:srgbClr val="000000"/>
                        </a:solidFill>
                        <a:latin typeface="Arial"/>
                        <a:ea typeface="Arial"/>
                        <a:cs typeface="Arial"/>
                        <a:sym typeface="Arial"/>
                      </a:endParaRPr>
                    </a:p>
                  </a:txBody>
                  <a:tcPr marT="5125" marB="0" marR="5125" marL="5125" anchor="b"/>
                </a:tc>
              </a:tr>
            </a:tbl>
          </a:graphicData>
        </a:graphic>
      </p:graphicFrame>
      <p:sp>
        <p:nvSpPr>
          <p:cNvPr id="189" name="Google Shape;189;p23"/>
          <p:cNvSpPr txBox="1"/>
          <p:nvPr/>
        </p:nvSpPr>
        <p:spPr>
          <a:xfrm>
            <a:off x="310498" y="141642"/>
            <a:ext cx="767703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BE" sz="2000">
                <a:solidFill>
                  <a:srgbClr val="002060"/>
                </a:solidFill>
                <a:latin typeface="Open Sans"/>
                <a:ea typeface="Open Sans"/>
                <a:cs typeface="Open Sans"/>
                <a:sym typeface="Open Sans"/>
              </a:rPr>
              <a:t>GLOBAL GSM COVERAGE &amp; NUMBER OF LOCAL OPERATORS</a:t>
            </a:r>
            <a:endParaRPr/>
          </a:p>
        </p:txBody>
      </p:sp>
      <p:pic>
        <p:nvPicPr>
          <p:cNvPr descr="A screenshot of a video game&#10;&#10;Description automatically generated with medium confidence" id="190" name="Google Shape;190;p23"/>
          <p:cNvPicPr preferRelativeResize="0"/>
          <p:nvPr/>
        </p:nvPicPr>
        <p:blipFill rotWithShape="1">
          <a:blip r:embed="rId3">
            <a:alphaModFix/>
          </a:blip>
          <a:srcRect b="19041" l="747" r="621" t="1142"/>
          <a:stretch/>
        </p:blipFill>
        <p:spPr>
          <a:xfrm>
            <a:off x="437498" y="910797"/>
            <a:ext cx="6375816" cy="279441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4"/>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sp>
        <p:nvSpPr>
          <p:cNvPr id="196" name="Google Shape;196;p24"/>
          <p:cNvSpPr txBox="1"/>
          <p:nvPr/>
        </p:nvSpPr>
        <p:spPr>
          <a:xfrm>
            <a:off x="429050" y="1158220"/>
            <a:ext cx="11463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ALBANIA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ARGENTINA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AUSTRALIA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BAHAMAS</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BELGIUM</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BOLIVIA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BRAZIL</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CAMBODIA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CANADA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CHILE</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CHINA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COLOMBIA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CROATIA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DENMARK</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DOMINICAN REPUBLIC</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ECUADOR</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EGYPT</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FRANCE</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GERMANY</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GREECE</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GUATEMALA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HONG KONG</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Calibri"/>
              <a:buNone/>
            </a:pPr>
            <a:r>
              <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Calibri"/>
              <a:buNone/>
            </a:pPr>
            <a:r>
              <a:t/>
            </a:r>
            <a:endParaRPr sz="1050">
              <a:solidFill>
                <a:schemeClr val="dk1"/>
              </a:solidFill>
              <a:latin typeface="Open Sans Light"/>
              <a:ea typeface="Open Sans Light"/>
              <a:cs typeface="Open Sans Light"/>
              <a:sym typeface="Open Sans Light"/>
            </a:endParaRPr>
          </a:p>
        </p:txBody>
      </p:sp>
      <p:sp>
        <p:nvSpPr>
          <p:cNvPr id="197" name="Google Shape;197;p24"/>
          <p:cNvSpPr txBox="1"/>
          <p:nvPr/>
        </p:nvSpPr>
        <p:spPr>
          <a:xfrm>
            <a:off x="1950315" y="1138592"/>
            <a:ext cx="11463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INDIA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INDONESIA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IRELAND</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ISRAEL</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ITALY</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KENYA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MALAYSIA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MALDIVES</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MAURITIUS</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MEXICO</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MYANMAR</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NICARAGUA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NORWAY</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OMAN</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PAKISTAN</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PANAMA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PARAGUAY</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PERU</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PHILIPPINES</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POLAND</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PORTUGAL</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QATAR</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REUNION ISLAND</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Calibri"/>
              <a:buNone/>
            </a:pPr>
            <a:r>
              <a:t/>
            </a:r>
            <a:endParaRPr sz="1050">
              <a:solidFill>
                <a:schemeClr val="dk1"/>
              </a:solidFill>
              <a:latin typeface="Open Sans Light"/>
              <a:ea typeface="Open Sans Light"/>
              <a:cs typeface="Open Sans Light"/>
              <a:sym typeface="Open Sans Light"/>
            </a:endParaRPr>
          </a:p>
        </p:txBody>
      </p:sp>
      <p:sp>
        <p:nvSpPr>
          <p:cNvPr id="198" name="Google Shape;198;p24"/>
          <p:cNvSpPr txBox="1"/>
          <p:nvPr/>
        </p:nvSpPr>
        <p:spPr>
          <a:xfrm>
            <a:off x="3471580" y="1138592"/>
            <a:ext cx="13557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RWANDA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SAUDI ARABIA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SEYCHELLES</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SINGAPORE</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SOUTH AFRICA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SPAIN</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SRI LANKA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SWITZERLAND</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TAIWAN</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TANZANIA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THAILAND</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THE NETHERLANDS</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TRINIDAD &amp; TOBAGO</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TURKEY</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U.S. VIRGIN ISLANDS</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UGANDA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U.A.E.</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UNITED KINGDOM</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URUGUAY</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U.S.A.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VENEZUELA</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Open Sans Light"/>
              <a:buNone/>
            </a:pPr>
            <a:r>
              <a:rPr lang="en-BE" sz="1050">
                <a:solidFill>
                  <a:schemeClr val="dk1"/>
                </a:solidFill>
                <a:latin typeface="Open Sans Light"/>
                <a:ea typeface="Open Sans Light"/>
                <a:cs typeface="Open Sans Light"/>
                <a:sym typeface="Open Sans Light"/>
              </a:rPr>
              <a:t>VIETNAM</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Calibri"/>
              <a:buNone/>
            </a:pPr>
            <a:r>
              <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Calibri"/>
              <a:buNone/>
            </a:pPr>
            <a:r>
              <a:t/>
            </a:r>
            <a:endParaRPr sz="105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050"/>
              <a:buFont typeface="Calibri"/>
              <a:buNone/>
            </a:pPr>
            <a:r>
              <a:t/>
            </a:r>
            <a:endParaRPr sz="1050">
              <a:solidFill>
                <a:schemeClr val="dk1"/>
              </a:solidFill>
              <a:latin typeface="Open Sans Light"/>
              <a:ea typeface="Open Sans Light"/>
              <a:cs typeface="Open Sans Light"/>
              <a:sym typeface="Open Sans Light"/>
            </a:endParaRPr>
          </a:p>
        </p:txBody>
      </p:sp>
      <p:sp>
        <p:nvSpPr>
          <p:cNvPr id="199" name="Google Shape;199;p24"/>
          <p:cNvSpPr txBox="1"/>
          <p:nvPr/>
        </p:nvSpPr>
        <p:spPr>
          <a:xfrm>
            <a:off x="429050" y="218851"/>
            <a:ext cx="8375700" cy="6312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800"/>
              </a:spcBef>
              <a:spcAft>
                <a:spcPts val="600"/>
              </a:spcAft>
              <a:buClr>
                <a:srgbClr val="002060"/>
              </a:buClr>
              <a:buSzPts val="2400"/>
              <a:buFont typeface="Open Sans Light"/>
              <a:buNone/>
            </a:pPr>
            <a:r>
              <a:rPr lang="en-BE" sz="2400">
                <a:solidFill>
                  <a:srgbClr val="002060"/>
                </a:solidFill>
                <a:latin typeface="Open Sans Light"/>
                <a:ea typeface="Open Sans Light"/>
                <a:cs typeface="Open Sans Light"/>
                <a:sym typeface="Open Sans Light"/>
              </a:rPr>
              <a:t>COUNTRIES VISITED IN WORLDWIDE DEPLOYMENTS</a:t>
            </a:r>
            <a:endParaRPr sz="2400">
              <a:solidFill>
                <a:srgbClr val="002060"/>
              </a:solidFill>
              <a:latin typeface="Open Sans Light"/>
              <a:ea typeface="Open Sans Light"/>
              <a:cs typeface="Open Sans Light"/>
              <a:sym typeface="Open Sans Light"/>
            </a:endParaRPr>
          </a:p>
        </p:txBody>
      </p:sp>
      <p:pic>
        <p:nvPicPr>
          <p:cNvPr id="200" name="Google Shape;200;p24"/>
          <p:cNvPicPr preferRelativeResize="0"/>
          <p:nvPr/>
        </p:nvPicPr>
        <p:blipFill rotWithShape="1">
          <a:blip r:embed="rId3">
            <a:alphaModFix/>
          </a:blip>
          <a:srcRect b="0" l="7414" r="6659" t="0"/>
          <a:stretch/>
        </p:blipFill>
        <p:spPr>
          <a:xfrm>
            <a:off x="5383658" y="770563"/>
            <a:ext cx="6455003" cy="5432278"/>
          </a:xfrm>
          <a:prstGeom prst="rect">
            <a:avLst/>
          </a:prstGeom>
          <a:noFill/>
          <a:ln>
            <a:noFill/>
          </a:ln>
          <a:effectLst>
            <a:outerShdw blurRad="142875" rotWithShape="0" algn="bl" dir="2760000" dist="57150">
              <a:srgbClr val="000000">
                <a:alpha val="5098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5"/>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sp>
        <p:nvSpPr>
          <p:cNvPr id="206" name="Google Shape;206;p25"/>
          <p:cNvSpPr txBox="1"/>
          <p:nvPr/>
        </p:nvSpPr>
        <p:spPr>
          <a:xfrm>
            <a:off x="6645349" y="2173450"/>
            <a:ext cx="5082338" cy="4182900"/>
          </a:xfrm>
          <a:prstGeom prst="rect">
            <a:avLst/>
          </a:prstGeom>
          <a:noFill/>
          <a:ln>
            <a:noFill/>
          </a:ln>
        </p:spPr>
        <p:txBody>
          <a:bodyPr anchorCtr="0" anchor="ctr" bIns="91425" lIns="91425" spcFirstLastPara="1" rIns="91425" wrap="square" tIns="91425">
            <a:noAutofit/>
          </a:bodyPr>
          <a:lstStyle/>
          <a:p>
            <a:pPr indent="0" lvl="0" marL="0" marR="0" rtl="0" algn="just">
              <a:lnSpc>
                <a:spcPct val="115000"/>
              </a:lnSpc>
              <a:spcBef>
                <a:spcPts val="0"/>
              </a:spcBef>
              <a:spcAft>
                <a:spcPts val="0"/>
              </a:spcAft>
              <a:buClr>
                <a:schemeClr val="dk1"/>
              </a:buClr>
              <a:buSzPts val="1800"/>
              <a:buFont typeface="Open Sans Light"/>
              <a:buNone/>
            </a:pPr>
            <a:r>
              <a:rPr lang="en-BE" sz="1800">
                <a:solidFill>
                  <a:schemeClr val="dk1"/>
                </a:solidFill>
                <a:latin typeface="Open Sans Light"/>
                <a:ea typeface="Open Sans Light"/>
                <a:cs typeface="Open Sans Light"/>
                <a:sym typeface="Open Sans Light"/>
              </a:rPr>
              <a:t>OVERVIEW</a:t>
            </a:r>
            <a:endParaRPr sz="18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The Eye-Seal Breach Detection Device (BDD) is located on the lintel of a modular cargo container and monitors the inside of the container for signs of entry using a proprietary set of sensors.  The BDD communicates with the Eye-Seal Server on a periodic basis and immediately if a breach occurs.</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The BDD in combination with the Eye-Seal Server provide a forensic trail indicating the times when the cargo was accessible through open doors or other means.  The purpose of the Data Integrity Measures outlined in this brief are to ensure the forensic integrity of the data provided by the BDD by preventing forged messages.</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Methods</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The methods used by the BDD include a proprietary sensing system, regular communications with the Server, immediate transmission on all entry and closing events, non-volatile protected storage of all events.</a:t>
            </a:r>
            <a:endParaRPr sz="1200">
              <a:solidFill>
                <a:schemeClr val="dk1"/>
              </a:solidFill>
              <a:latin typeface="Open Sans Light"/>
              <a:ea typeface="Open Sans Light"/>
              <a:cs typeface="Open Sans Light"/>
              <a:sym typeface="Open Sans Light"/>
            </a:endParaRPr>
          </a:p>
        </p:txBody>
      </p:sp>
      <p:sp>
        <p:nvSpPr>
          <p:cNvPr id="207" name="Google Shape;207;p25"/>
          <p:cNvSpPr txBox="1"/>
          <p:nvPr/>
        </p:nvSpPr>
        <p:spPr>
          <a:xfrm>
            <a:off x="6645349" y="726012"/>
            <a:ext cx="5839500" cy="119884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2000"/>
              </a:spcBef>
              <a:spcAft>
                <a:spcPts val="0"/>
              </a:spcAft>
              <a:buClr>
                <a:srgbClr val="002060"/>
              </a:buClr>
              <a:buSzPts val="2400"/>
              <a:buFont typeface="Open Sans Light"/>
              <a:buNone/>
            </a:pPr>
            <a:r>
              <a:rPr lang="en-BE" sz="2400">
                <a:solidFill>
                  <a:srgbClr val="002060"/>
                </a:solidFill>
                <a:latin typeface="Open Sans Light"/>
                <a:ea typeface="Open Sans Light"/>
                <a:cs typeface="Open Sans Light"/>
                <a:sym typeface="Open Sans Light"/>
              </a:rPr>
              <a:t>DEVICE SECURITY PROTOCOL</a:t>
            </a:r>
            <a:endParaRPr sz="2400">
              <a:solidFill>
                <a:srgbClr val="002060"/>
              </a:solidFill>
              <a:latin typeface="Open Sans Light"/>
              <a:ea typeface="Open Sans Light"/>
              <a:cs typeface="Open Sans Light"/>
              <a:sym typeface="Open Sans Light"/>
            </a:endParaRPr>
          </a:p>
          <a:p>
            <a:pPr indent="0" lvl="0" marL="0" marR="0" rtl="0" algn="l">
              <a:lnSpc>
                <a:spcPct val="115000"/>
              </a:lnSpc>
              <a:spcBef>
                <a:spcPts val="600"/>
              </a:spcBef>
              <a:spcAft>
                <a:spcPts val="0"/>
              </a:spcAft>
              <a:buClr>
                <a:schemeClr val="dk1"/>
              </a:buClr>
              <a:buSzPts val="2400"/>
              <a:buFont typeface="Open Sans Light"/>
              <a:buNone/>
            </a:pPr>
            <a:r>
              <a:rPr lang="en-BE" sz="2400">
                <a:solidFill>
                  <a:schemeClr val="dk1"/>
                </a:solidFill>
                <a:latin typeface="Open Sans Light"/>
                <a:ea typeface="Open Sans Light"/>
                <a:cs typeface="Open Sans Light"/>
                <a:sym typeface="Open Sans Light"/>
              </a:rPr>
              <a:t>Data Integrity Measures</a:t>
            </a:r>
            <a:endParaRPr sz="2400">
              <a:solidFill>
                <a:schemeClr val="dk1"/>
              </a:solidFill>
              <a:latin typeface="Open Sans Light"/>
              <a:ea typeface="Open Sans Light"/>
              <a:cs typeface="Open Sans Light"/>
              <a:sym typeface="Open Sans Light"/>
            </a:endParaRPr>
          </a:p>
        </p:txBody>
      </p:sp>
      <p:pic>
        <p:nvPicPr>
          <p:cNvPr descr="A close-up of a watch&#10;&#10;Description automatically generated with medium confidence" id="208" name="Google Shape;208;p25"/>
          <p:cNvPicPr preferRelativeResize="0"/>
          <p:nvPr/>
        </p:nvPicPr>
        <p:blipFill rotWithShape="1">
          <a:blip r:embed="rId3">
            <a:alphaModFix/>
          </a:blip>
          <a:srcRect b="0" l="0" r="0" t="0"/>
          <a:stretch/>
        </p:blipFill>
        <p:spPr>
          <a:xfrm>
            <a:off x="0" y="0"/>
            <a:ext cx="6232989"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6"/>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sp>
        <p:nvSpPr>
          <p:cNvPr id="214" name="Google Shape;214;p26"/>
          <p:cNvSpPr txBox="1"/>
          <p:nvPr/>
        </p:nvSpPr>
        <p:spPr>
          <a:xfrm>
            <a:off x="348489" y="305060"/>
            <a:ext cx="4914627" cy="556407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2060"/>
              </a:buClr>
              <a:buSzPts val="2400"/>
              <a:buFont typeface="Open Sans Light"/>
              <a:buNone/>
            </a:pPr>
            <a:r>
              <a:rPr lang="en-BE" sz="2400">
                <a:solidFill>
                  <a:srgbClr val="002060"/>
                </a:solidFill>
                <a:latin typeface="Open Sans Light"/>
                <a:ea typeface="Open Sans Light"/>
                <a:cs typeface="Open Sans Light"/>
                <a:sym typeface="Open Sans Light"/>
              </a:rPr>
              <a:t>DATA INTEGRITY PROTECTION </a:t>
            </a:r>
            <a:endParaRPr sz="2400">
              <a:solidFill>
                <a:srgbClr val="002060"/>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400"/>
              <a:buFont typeface="Calibri"/>
              <a:buNone/>
            </a:pPr>
            <a:r>
              <a:t/>
            </a:r>
            <a:endParaRPr sz="140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The diagram below shows how data is exchanged between the BDD and the Server.  The key features of this protocol include:</a:t>
            </a:r>
            <a:endParaRPr sz="120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There is a unique 320 bit session key that is generated by the Server at the beginning of each communication session.</a:t>
            </a:r>
            <a:endParaRPr sz="120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The session key is transmitted to the BDD using XXTEA encryption and a 128 bit key that is created in the factory and is known only to the BDD and the Server.</a:t>
            </a:r>
            <a:endParaRPr sz="120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All data being transmitted is combined with the 320 bit session key and the resulting data stream is used to create a SHA-1 Cryptographic Hash.   This Hash is sent with the data to allow the Server to validate the transmitted data.</a:t>
            </a:r>
            <a:endParaRPr sz="120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The key used to protect the XXTEA encryption is stored in protected memory in the BDD and protected by an 80 bit access code.  If an attempt is made to access the memory using an incorrect access code, the memory will be erased.</a:t>
            </a:r>
            <a:endParaRPr sz="120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l">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If tampering is suspected the non-volatile data log contained on the device can be recovered by the Eye-Seal engineering team.</a:t>
            </a:r>
            <a:endParaRPr sz="1200">
              <a:solidFill>
                <a:schemeClr val="dk1"/>
              </a:solidFill>
              <a:latin typeface="Open Sans Light"/>
              <a:ea typeface="Open Sans Light"/>
              <a:cs typeface="Open Sans Light"/>
              <a:sym typeface="Open Sans Light"/>
            </a:endParaRPr>
          </a:p>
        </p:txBody>
      </p:sp>
      <p:pic>
        <p:nvPicPr>
          <p:cNvPr id="215" name="Google Shape;215;p26"/>
          <p:cNvPicPr preferRelativeResize="0"/>
          <p:nvPr/>
        </p:nvPicPr>
        <p:blipFill rotWithShape="1">
          <a:blip r:embed="rId3">
            <a:alphaModFix/>
          </a:blip>
          <a:srcRect b="0" l="0" r="0" t="0"/>
          <a:stretch/>
        </p:blipFill>
        <p:spPr>
          <a:xfrm>
            <a:off x="10371361" y="2556375"/>
            <a:ext cx="1658300" cy="1177962"/>
          </a:xfrm>
          <a:prstGeom prst="rect">
            <a:avLst/>
          </a:prstGeom>
          <a:noFill/>
          <a:ln>
            <a:noFill/>
          </a:ln>
        </p:spPr>
      </p:pic>
      <p:pic>
        <p:nvPicPr>
          <p:cNvPr id="216" name="Google Shape;216;p26"/>
          <p:cNvPicPr preferRelativeResize="0"/>
          <p:nvPr/>
        </p:nvPicPr>
        <p:blipFill rotWithShape="1">
          <a:blip r:embed="rId4">
            <a:alphaModFix/>
          </a:blip>
          <a:srcRect b="0" l="0" r="0" t="0"/>
          <a:stretch/>
        </p:blipFill>
        <p:spPr>
          <a:xfrm>
            <a:off x="6056909" y="2761230"/>
            <a:ext cx="1658293" cy="1172400"/>
          </a:xfrm>
          <a:prstGeom prst="rect">
            <a:avLst/>
          </a:prstGeom>
          <a:noFill/>
          <a:ln>
            <a:noFill/>
          </a:ln>
          <a:effectLst>
            <a:outerShdw blurRad="142875" rotWithShape="0" algn="bl" dir="4260000" dist="76200">
              <a:srgbClr val="000000">
                <a:alpha val="49803"/>
              </a:srgbClr>
            </a:outerShdw>
          </a:effectLst>
        </p:spPr>
      </p:pic>
      <p:sp>
        <p:nvSpPr>
          <p:cNvPr id="217" name="Google Shape;217;p26"/>
          <p:cNvSpPr/>
          <p:nvPr/>
        </p:nvSpPr>
        <p:spPr>
          <a:xfrm>
            <a:off x="7761970" y="1678855"/>
            <a:ext cx="2679000" cy="227700"/>
          </a:xfrm>
          <a:prstGeom prst="homePlate">
            <a:avLst>
              <a:gd fmla="val 53370" name="adj"/>
            </a:avLst>
          </a:prstGeom>
          <a:solidFill>
            <a:srgbClr val="03172B"/>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900"/>
              <a:buFont typeface="Open Sans"/>
              <a:buNone/>
            </a:pPr>
            <a:r>
              <a:rPr lang="en-BE" sz="900">
                <a:solidFill>
                  <a:srgbClr val="FFFFFF"/>
                </a:solidFill>
                <a:latin typeface="Open Sans"/>
                <a:ea typeface="Open Sans"/>
                <a:cs typeface="Open Sans"/>
                <a:sym typeface="Open Sans"/>
              </a:rPr>
              <a:t>BDD Sends identity to Server</a:t>
            </a:r>
            <a:endParaRPr sz="900">
              <a:solidFill>
                <a:srgbClr val="FFFFFF"/>
              </a:solidFill>
              <a:latin typeface="Open Sans"/>
              <a:ea typeface="Open Sans"/>
              <a:cs typeface="Open Sans"/>
              <a:sym typeface="Open Sans"/>
            </a:endParaRPr>
          </a:p>
        </p:txBody>
      </p:sp>
      <p:sp>
        <p:nvSpPr>
          <p:cNvPr id="218" name="Google Shape;218;p26"/>
          <p:cNvSpPr/>
          <p:nvPr/>
        </p:nvSpPr>
        <p:spPr>
          <a:xfrm flipH="1">
            <a:off x="7761970" y="1983846"/>
            <a:ext cx="2679000" cy="393600"/>
          </a:xfrm>
          <a:prstGeom prst="homePlate">
            <a:avLst>
              <a:gd fmla="val 46582" name="adj"/>
            </a:avLst>
          </a:prstGeom>
          <a:solidFill>
            <a:srgbClr val="03172B"/>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900"/>
              <a:buFont typeface="Open Sans"/>
              <a:buNone/>
            </a:pPr>
            <a:r>
              <a:rPr lang="en-BE" sz="900">
                <a:solidFill>
                  <a:srgbClr val="FFFFFF"/>
                </a:solidFill>
                <a:latin typeface="Open Sans"/>
                <a:ea typeface="Open Sans"/>
                <a:cs typeface="Open Sans"/>
                <a:sym typeface="Open Sans"/>
              </a:rPr>
              <a:t>Server replies with XXTEA encrypted 320-bit session key</a:t>
            </a:r>
            <a:endParaRPr sz="900">
              <a:solidFill>
                <a:srgbClr val="FFFFFF"/>
              </a:solidFill>
              <a:latin typeface="Open Sans"/>
              <a:ea typeface="Open Sans"/>
              <a:cs typeface="Open Sans"/>
              <a:sym typeface="Open Sans"/>
            </a:endParaRPr>
          </a:p>
        </p:txBody>
      </p:sp>
      <p:sp>
        <p:nvSpPr>
          <p:cNvPr id="219" name="Google Shape;219;p26"/>
          <p:cNvSpPr/>
          <p:nvPr/>
        </p:nvSpPr>
        <p:spPr>
          <a:xfrm>
            <a:off x="7761970" y="2466455"/>
            <a:ext cx="2679000" cy="393600"/>
          </a:xfrm>
          <a:prstGeom prst="homePlate">
            <a:avLst>
              <a:gd fmla="val 44575" name="adj"/>
            </a:avLst>
          </a:prstGeom>
          <a:solidFill>
            <a:srgbClr val="03172B"/>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900"/>
              <a:buFont typeface="Open Sans"/>
              <a:buNone/>
            </a:pPr>
            <a:r>
              <a:rPr lang="en-BE" sz="900">
                <a:solidFill>
                  <a:srgbClr val="FFFFFF"/>
                </a:solidFill>
                <a:latin typeface="Open Sans"/>
                <a:ea typeface="Open Sans"/>
                <a:cs typeface="Open Sans"/>
                <a:sym typeface="Open Sans"/>
              </a:rPr>
              <a:t>BDD replies with SHA-1 hash of </a:t>
            </a:r>
            <a:endParaRPr sz="900">
              <a:solidFill>
                <a:srgbClr val="FFFFFF"/>
              </a:solidFill>
              <a:latin typeface="Open Sans"/>
              <a:ea typeface="Open Sans"/>
              <a:cs typeface="Open Sans"/>
              <a:sym typeface="Open Sans"/>
            </a:endParaRPr>
          </a:p>
          <a:p>
            <a:pPr indent="0" lvl="0" marL="0" marR="0" rtl="0" algn="ctr">
              <a:spcBef>
                <a:spcPts val="0"/>
              </a:spcBef>
              <a:spcAft>
                <a:spcPts val="0"/>
              </a:spcAft>
              <a:buClr>
                <a:srgbClr val="FFFFFF"/>
              </a:buClr>
              <a:buSzPts val="900"/>
              <a:buFont typeface="Open Sans"/>
              <a:buNone/>
            </a:pPr>
            <a:r>
              <a:rPr lang="en-BE" sz="900">
                <a:solidFill>
                  <a:srgbClr val="FFFFFF"/>
                </a:solidFill>
                <a:latin typeface="Open Sans"/>
                <a:ea typeface="Open Sans"/>
                <a:cs typeface="Open Sans"/>
                <a:sym typeface="Open Sans"/>
              </a:rPr>
              <a:t>pre-agreed data  </a:t>
            </a:r>
            <a:endParaRPr sz="900">
              <a:solidFill>
                <a:srgbClr val="FFFFFF"/>
              </a:solidFill>
              <a:latin typeface="Open Sans"/>
              <a:ea typeface="Open Sans"/>
              <a:cs typeface="Open Sans"/>
              <a:sym typeface="Open Sans"/>
            </a:endParaRPr>
          </a:p>
        </p:txBody>
      </p:sp>
      <p:sp>
        <p:nvSpPr>
          <p:cNvPr id="220" name="Google Shape;220;p26"/>
          <p:cNvSpPr/>
          <p:nvPr/>
        </p:nvSpPr>
        <p:spPr>
          <a:xfrm flipH="1">
            <a:off x="7737670" y="2947964"/>
            <a:ext cx="2727600" cy="292200"/>
          </a:xfrm>
          <a:prstGeom prst="homePlate">
            <a:avLst>
              <a:gd fmla="val 46582" name="adj"/>
            </a:avLst>
          </a:prstGeom>
          <a:solidFill>
            <a:srgbClr val="03172B"/>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900"/>
              <a:buFont typeface="Open Sans"/>
              <a:buNone/>
            </a:pPr>
            <a:r>
              <a:rPr lang="en-BE" sz="900">
                <a:solidFill>
                  <a:srgbClr val="FFFFFF"/>
                </a:solidFill>
                <a:latin typeface="Open Sans"/>
                <a:ea typeface="Open Sans"/>
                <a:cs typeface="Open Sans"/>
                <a:sym typeface="Open Sans"/>
              </a:rPr>
              <a:t>Server requests status dump</a:t>
            </a:r>
            <a:endParaRPr sz="900">
              <a:solidFill>
                <a:srgbClr val="FFFFFF"/>
              </a:solidFill>
              <a:latin typeface="Open Sans"/>
              <a:ea typeface="Open Sans"/>
              <a:cs typeface="Open Sans"/>
              <a:sym typeface="Open Sans"/>
            </a:endParaRPr>
          </a:p>
        </p:txBody>
      </p:sp>
      <p:sp>
        <p:nvSpPr>
          <p:cNvPr id="221" name="Google Shape;221;p26"/>
          <p:cNvSpPr/>
          <p:nvPr/>
        </p:nvSpPr>
        <p:spPr>
          <a:xfrm>
            <a:off x="7761970" y="3347430"/>
            <a:ext cx="2703300" cy="393600"/>
          </a:xfrm>
          <a:prstGeom prst="homePlate">
            <a:avLst>
              <a:gd fmla="val 44575" name="adj"/>
            </a:avLst>
          </a:prstGeom>
          <a:solidFill>
            <a:srgbClr val="03172B"/>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900"/>
              <a:buFont typeface="Open Sans"/>
              <a:buNone/>
            </a:pPr>
            <a:r>
              <a:rPr lang="en-BE" sz="900">
                <a:solidFill>
                  <a:srgbClr val="FFFFFF"/>
                </a:solidFill>
                <a:latin typeface="Open Sans"/>
                <a:ea typeface="Open Sans"/>
                <a:cs typeface="Open Sans"/>
                <a:sym typeface="Open Sans"/>
              </a:rPr>
              <a:t>BDD replies with Jason formatted data and SHA-1 hash Jason data + session key</a:t>
            </a:r>
            <a:endParaRPr sz="900">
              <a:solidFill>
                <a:srgbClr val="FFFFFF"/>
              </a:solidFill>
              <a:latin typeface="Open Sans"/>
              <a:ea typeface="Open Sans"/>
              <a:cs typeface="Open Sans"/>
              <a:sym typeface="Open Sans"/>
            </a:endParaRPr>
          </a:p>
        </p:txBody>
      </p:sp>
      <p:sp>
        <p:nvSpPr>
          <p:cNvPr id="222" name="Google Shape;222;p26"/>
          <p:cNvSpPr/>
          <p:nvPr/>
        </p:nvSpPr>
        <p:spPr>
          <a:xfrm flipH="1">
            <a:off x="7737670" y="3830030"/>
            <a:ext cx="2727600" cy="292200"/>
          </a:xfrm>
          <a:prstGeom prst="homePlate">
            <a:avLst>
              <a:gd fmla="val 46582" name="adj"/>
            </a:avLst>
          </a:prstGeom>
          <a:solidFill>
            <a:srgbClr val="03172B"/>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900"/>
              <a:buFont typeface="Open Sans"/>
              <a:buNone/>
            </a:pPr>
            <a:r>
              <a:rPr lang="en-BE" sz="900">
                <a:solidFill>
                  <a:srgbClr val="FFFFFF"/>
                </a:solidFill>
                <a:latin typeface="Open Sans"/>
                <a:ea typeface="Open Sans"/>
                <a:cs typeface="Open Sans"/>
                <a:sym typeface="Open Sans"/>
              </a:rPr>
              <a:t>Server acknowledges receipt of data</a:t>
            </a:r>
            <a:endParaRPr sz="900">
              <a:solidFill>
                <a:srgbClr val="FFFFFF"/>
              </a:solidFill>
              <a:latin typeface="Open Sans"/>
              <a:ea typeface="Open Sans"/>
              <a:cs typeface="Open Sans"/>
              <a:sym typeface="Open Sans"/>
            </a:endParaRPr>
          </a:p>
        </p:txBody>
      </p:sp>
      <p:sp>
        <p:nvSpPr>
          <p:cNvPr id="223" name="Google Shape;223;p26"/>
          <p:cNvSpPr/>
          <p:nvPr/>
        </p:nvSpPr>
        <p:spPr>
          <a:xfrm flipH="1">
            <a:off x="7737670" y="4212130"/>
            <a:ext cx="2703300" cy="292200"/>
          </a:xfrm>
          <a:prstGeom prst="homePlate">
            <a:avLst>
              <a:gd fmla="val 46582" name="adj"/>
            </a:avLst>
          </a:prstGeom>
          <a:solidFill>
            <a:srgbClr val="03172B"/>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900"/>
              <a:buFont typeface="Open Sans"/>
              <a:buNone/>
            </a:pPr>
            <a:r>
              <a:rPr lang="en-BE" sz="900">
                <a:solidFill>
                  <a:srgbClr val="FFFFFF"/>
                </a:solidFill>
                <a:latin typeface="Open Sans"/>
                <a:ea typeface="Open Sans"/>
                <a:cs typeface="Open Sans"/>
                <a:sym typeface="Open Sans"/>
              </a:rPr>
              <a:t>Server sends disconnect command </a:t>
            </a:r>
            <a:endParaRPr sz="900">
              <a:solidFill>
                <a:srgbClr val="FFFFFF"/>
              </a:solidFill>
              <a:latin typeface="Open Sans"/>
              <a:ea typeface="Open Sans"/>
              <a:cs typeface="Open Sans"/>
              <a:sym typeface="Open Sans"/>
            </a:endParaRPr>
          </a:p>
        </p:txBody>
      </p:sp>
      <p:sp>
        <p:nvSpPr>
          <p:cNvPr id="224" name="Google Shape;224;p26"/>
          <p:cNvSpPr/>
          <p:nvPr/>
        </p:nvSpPr>
        <p:spPr>
          <a:xfrm>
            <a:off x="7761970" y="4594230"/>
            <a:ext cx="2703300" cy="292200"/>
          </a:xfrm>
          <a:prstGeom prst="homePlate">
            <a:avLst>
              <a:gd fmla="val 53370" name="adj"/>
            </a:avLst>
          </a:prstGeom>
          <a:solidFill>
            <a:srgbClr val="03172B"/>
          </a:solid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900"/>
              <a:buFont typeface="Open Sans"/>
              <a:buNone/>
            </a:pPr>
            <a:r>
              <a:rPr lang="en-BE" sz="900">
                <a:solidFill>
                  <a:srgbClr val="FFFFFF"/>
                </a:solidFill>
                <a:latin typeface="Open Sans"/>
                <a:ea typeface="Open Sans"/>
                <a:cs typeface="Open Sans"/>
                <a:sym typeface="Open Sans"/>
              </a:rPr>
              <a:t>BDD acknowledges and disconnects</a:t>
            </a:r>
            <a:endParaRPr sz="900">
              <a:solidFill>
                <a:srgbClr val="FFFFFF"/>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7"/>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sp>
        <p:nvSpPr>
          <p:cNvPr id="230" name="Google Shape;230;p27"/>
          <p:cNvSpPr txBox="1"/>
          <p:nvPr/>
        </p:nvSpPr>
        <p:spPr>
          <a:xfrm>
            <a:off x="6442891" y="1637484"/>
            <a:ext cx="4412951" cy="3583032"/>
          </a:xfrm>
          <a:prstGeom prst="rect">
            <a:avLst/>
          </a:prstGeom>
          <a:noFill/>
          <a:ln>
            <a:noFill/>
          </a:ln>
        </p:spPr>
        <p:txBody>
          <a:bodyPr anchorCtr="0" anchor="t" bIns="0" lIns="0" spcFirstLastPara="1" rIns="0" wrap="square" tIns="12700">
            <a:spAutoFit/>
          </a:bodyPr>
          <a:lstStyle/>
          <a:p>
            <a:pPr indent="0" lvl="0" marL="50800" marR="0" rtl="0" algn="l">
              <a:spcBef>
                <a:spcPts val="0"/>
              </a:spcBef>
              <a:spcAft>
                <a:spcPts val="0"/>
              </a:spcAft>
              <a:buClr>
                <a:srgbClr val="002060"/>
              </a:buClr>
              <a:buSzPts val="2800"/>
              <a:buFont typeface="Open Sans Light"/>
              <a:buNone/>
            </a:pPr>
            <a:r>
              <a:rPr lang="en-BE" sz="2800">
                <a:solidFill>
                  <a:srgbClr val="002060"/>
                </a:solidFill>
                <a:latin typeface="Open Sans Light"/>
                <a:ea typeface="Open Sans Light"/>
                <a:cs typeface="Open Sans Light"/>
                <a:sym typeface="Open Sans Light"/>
              </a:rPr>
              <a:t>SYSTEM ARCHITECTURE</a:t>
            </a:r>
            <a:endParaRPr/>
          </a:p>
          <a:p>
            <a:pPr indent="0" lvl="0" marL="50800" marR="0" rtl="0" algn="l">
              <a:spcBef>
                <a:spcPts val="0"/>
              </a:spcBef>
              <a:spcAft>
                <a:spcPts val="0"/>
              </a:spcAft>
              <a:buClr>
                <a:schemeClr val="dk1"/>
              </a:buClr>
              <a:buSzPts val="1600"/>
              <a:buFont typeface="Calibri"/>
              <a:buNone/>
            </a:pPr>
            <a:r>
              <a:t/>
            </a:r>
            <a:endParaRPr sz="1600">
              <a:solidFill>
                <a:schemeClr val="dk1"/>
              </a:solidFill>
              <a:latin typeface="Open Sans Light"/>
              <a:ea typeface="Open Sans Light"/>
              <a:cs typeface="Open Sans Light"/>
              <a:sym typeface="Open Sans Light"/>
            </a:endParaRPr>
          </a:p>
          <a:p>
            <a:pPr indent="0" lvl="0" marL="50800" marR="0" rtl="0" algn="l">
              <a:spcBef>
                <a:spcPts val="0"/>
              </a:spcBef>
              <a:spcAft>
                <a:spcPts val="0"/>
              </a:spcAft>
              <a:buClr>
                <a:schemeClr val="dk1"/>
              </a:buClr>
              <a:buSzPts val="1400"/>
              <a:buFont typeface="Open Sans Light"/>
              <a:buNone/>
            </a:pPr>
            <a:r>
              <a:rPr lang="en-BE" sz="1400">
                <a:solidFill>
                  <a:schemeClr val="dk1"/>
                </a:solidFill>
                <a:latin typeface="Open Sans Light"/>
                <a:ea typeface="Open Sans Light"/>
                <a:cs typeface="Open Sans Light"/>
                <a:sym typeface="Open Sans Light"/>
              </a:rPr>
              <a:t>Improved architecture includes a CQRS+ES system where we collect events from the devices and store them in an immutable event journal. </a:t>
            </a:r>
            <a:endParaRPr sz="1400">
              <a:solidFill>
                <a:schemeClr val="dk1"/>
              </a:solidFill>
              <a:latin typeface="Calibri"/>
              <a:ea typeface="Calibri"/>
              <a:cs typeface="Calibri"/>
              <a:sym typeface="Calibri"/>
            </a:endParaRPr>
          </a:p>
          <a:p>
            <a:pPr indent="0" lvl="0" marL="50800" marR="0" rtl="0" algn="l">
              <a:spcBef>
                <a:spcPts val="640"/>
              </a:spcBef>
              <a:spcAft>
                <a:spcPts val="0"/>
              </a:spcAft>
              <a:buClr>
                <a:schemeClr val="dk1"/>
              </a:buClr>
              <a:buSzPts val="1400"/>
              <a:buFont typeface="Calibri"/>
              <a:buNone/>
            </a:pPr>
            <a:r>
              <a:t/>
            </a:r>
            <a:endParaRPr sz="1400">
              <a:solidFill>
                <a:schemeClr val="dk1"/>
              </a:solidFill>
              <a:latin typeface="Open Sans Light"/>
              <a:ea typeface="Open Sans Light"/>
              <a:cs typeface="Open Sans Light"/>
              <a:sym typeface="Open Sans Light"/>
            </a:endParaRPr>
          </a:p>
          <a:p>
            <a:pPr indent="0" lvl="0" marL="50800" marR="0" rtl="0" algn="l">
              <a:spcBef>
                <a:spcPts val="640"/>
              </a:spcBef>
              <a:spcAft>
                <a:spcPts val="0"/>
              </a:spcAft>
              <a:buClr>
                <a:schemeClr val="dk1"/>
              </a:buClr>
              <a:buSzPts val="1400"/>
              <a:buFont typeface="Open Sans Light"/>
              <a:buNone/>
            </a:pPr>
            <a:r>
              <a:rPr lang="en-BE" sz="1400">
                <a:solidFill>
                  <a:schemeClr val="dk1"/>
                </a:solidFill>
                <a:latin typeface="Open Sans Light"/>
                <a:ea typeface="Open Sans Light"/>
                <a:cs typeface="Open Sans Light"/>
                <a:sym typeface="Open Sans Light"/>
              </a:rPr>
              <a:t>We use the journal to project device status updates into an SQL server to power the web site. </a:t>
            </a:r>
            <a:endParaRPr sz="1400">
              <a:solidFill>
                <a:schemeClr val="dk1"/>
              </a:solidFill>
              <a:latin typeface="Calibri"/>
              <a:ea typeface="Calibri"/>
              <a:cs typeface="Calibri"/>
              <a:sym typeface="Calibri"/>
            </a:endParaRPr>
          </a:p>
          <a:p>
            <a:pPr indent="0" lvl="0" marL="50800" marR="0" rtl="0" algn="l">
              <a:spcBef>
                <a:spcPts val="640"/>
              </a:spcBef>
              <a:spcAft>
                <a:spcPts val="0"/>
              </a:spcAft>
              <a:buClr>
                <a:schemeClr val="dk1"/>
              </a:buClr>
              <a:buSzPts val="1400"/>
              <a:buFont typeface="Calibri"/>
              <a:buNone/>
            </a:pPr>
            <a:r>
              <a:t/>
            </a:r>
            <a:endParaRPr sz="1400">
              <a:solidFill>
                <a:schemeClr val="dk1"/>
              </a:solidFill>
              <a:latin typeface="Open Sans Light"/>
              <a:ea typeface="Open Sans Light"/>
              <a:cs typeface="Open Sans Light"/>
              <a:sym typeface="Open Sans Light"/>
            </a:endParaRPr>
          </a:p>
          <a:p>
            <a:pPr indent="0" lvl="0" marL="50800" marR="0" rtl="0" algn="l">
              <a:spcBef>
                <a:spcPts val="640"/>
              </a:spcBef>
              <a:spcAft>
                <a:spcPts val="0"/>
              </a:spcAft>
              <a:buClr>
                <a:schemeClr val="dk1"/>
              </a:buClr>
              <a:buSzPts val="1400"/>
              <a:buFont typeface="Open Sans Light"/>
              <a:buNone/>
            </a:pPr>
            <a:r>
              <a:rPr lang="en-BE" sz="1400">
                <a:solidFill>
                  <a:schemeClr val="dk1"/>
                </a:solidFill>
                <a:latin typeface="Open Sans Light"/>
                <a:ea typeface="Open Sans Light"/>
                <a:cs typeface="Open Sans Light"/>
                <a:sym typeface="Open Sans Light"/>
              </a:rPr>
              <a:t>This logically disconnects the TCP endpoint from the web site and scales the system. Plus, it gives us a verifiable audit trail of events so we can provide evidence of what a device’s status was at any moment in time.</a:t>
            </a:r>
            <a:endParaRPr sz="1400">
              <a:solidFill>
                <a:schemeClr val="dk1"/>
              </a:solidFill>
              <a:latin typeface="Calibri"/>
              <a:ea typeface="Calibri"/>
              <a:cs typeface="Calibri"/>
              <a:sym typeface="Calibri"/>
            </a:endParaRPr>
          </a:p>
        </p:txBody>
      </p:sp>
      <p:pic>
        <p:nvPicPr>
          <p:cNvPr id="231" name="Google Shape;231;p27"/>
          <p:cNvPicPr preferRelativeResize="0"/>
          <p:nvPr/>
        </p:nvPicPr>
        <p:blipFill rotWithShape="1">
          <a:blip r:embed="rId3">
            <a:alphaModFix/>
          </a:blip>
          <a:srcRect b="0" l="0" r="47840" t="10606"/>
          <a:stretch/>
        </p:blipFill>
        <p:spPr>
          <a:xfrm>
            <a:off x="0" y="0"/>
            <a:ext cx="5645888"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0"/>
          <p:cNvSpPr txBox="1"/>
          <p:nvPr>
            <p:ph idx="12" type="sldNum"/>
          </p:nvPr>
        </p:nvSpPr>
        <p:spPr>
          <a:xfrm>
            <a:off x="9286461"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BE"/>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8"/>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sp>
        <p:nvSpPr>
          <p:cNvPr id="237" name="Google Shape;237;p28"/>
          <p:cNvSpPr txBox="1"/>
          <p:nvPr/>
        </p:nvSpPr>
        <p:spPr>
          <a:xfrm>
            <a:off x="-1" y="393404"/>
            <a:ext cx="5272625" cy="6464595"/>
          </a:xfrm>
          <a:prstGeom prst="rect">
            <a:avLst/>
          </a:prstGeom>
          <a:noFill/>
          <a:ln>
            <a:noFill/>
          </a:ln>
        </p:spPr>
        <p:txBody>
          <a:bodyPr anchorCtr="0" anchor="t" bIns="182875" lIns="548625" spcFirstLastPara="1" rIns="457200" wrap="square" tIns="182875">
            <a:noAutofit/>
          </a:bodyPr>
          <a:lstStyle/>
          <a:p>
            <a:pPr indent="0" lvl="0" marL="0" marR="0" rtl="0" algn="l">
              <a:lnSpc>
                <a:spcPct val="115000"/>
              </a:lnSpc>
              <a:spcBef>
                <a:spcPts val="0"/>
              </a:spcBef>
              <a:spcAft>
                <a:spcPts val="0"/>
              </a:spcAft>
              <a:buClr>
                <a:srgbClr val="002060"/>
              </a:buClr>
              <a:buSzPts val="2400"/>
              <a:buFont typeface="Open Sans Light"/>
              <a:buNone/>
            </a:pPr>
            <a:r>
              <a:rPr lang="en-BE" sz="2400">
                <a:solidFill>
                  <a:srgbClr val="002060"/>
                </a:solidFill>
                <a:latin typeface="Open Sans Light"/>
                <a:ea typeface="Open Sans Light"/>
                <a:cs typeface="Open Sans Light"/>
                <a:sym typeface="Open Sans Light"/>
              </a:rPr>
              <a:t>CURRENT PHASE II SYSTEM ARCHITECTURE DIAGRAM</a:t>
            </a:r>
            <a:endParaRPr sz="2400">
              <a:solidFill>
                <a:srgbClr val="002060"/>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900"/>
              <a:buFont typeface="Calibri"/>
              <a:buNone/>
            </a:pPr>
            <a:r>
              <a:t/>
            </a:r>
            <a:endParaRPr sz="900">
              <a:solidFill>
                <a:srgbClr val="002060"/>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rgbClr val="262626"/>
              </a:buClr>
              <a:buSzPts val="1400"/>
              <a:buFont typeface="Open Sans Light"/>
              <a:buNone/>
            </a:pPr>
            <a:r>
              <a:rPr lang="en-BE" sz="1400">
                <a:solidFill>
                  <a:srgbClr val="262626"/>
                </a:solidFill>
                <a:latin typeface="Open Sans Light"/>
                <a:ea typeface="Open Sans Light"/>
                <a:cs typeface="Open Sans Light"/>
                <a:sym typeface="Open Sans Light"/>
              </a:rPr>
              <a:t>DiscoverTec is in the process of diagramming architecture for Phase III implementation, but the current proposed plan is to implement a CQRS+ES system where we collect events from the devices and store them in an immutable event journal.</a:t>
            </a:r>
            <a:endParaRPr sz="1400">
              <a:solidFill>
                <a:srgbClr val="262626"/>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400"/>
              <a:buFont typeface="Calibri"/>
              <a:buNone/>
            </a:pPr>
            <a:r>
              <a:t/>
            </a:r>
            <a:endParaRPr sz="1400">
              <a:solidFill>
                <a:srgbClr val="262626"/>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rgbClr val="262626"/>
              </a:buClr>
              <a:buSzPts val="1400"/>
              <a:buFont typeface="Open Sans Light"/>
              <a:buNone/>
            </a:pPr>
            <a:r>
              <a:rPr lang="en-BE" sz="1400">
                <a:solidFill>
                  <a:srgbClr val="262626"/>
                </a:solidFill>
                <a:latin typeface="Open Sans Light"/>
                <a:ea typeface="Open Sans Light"/>
                <a:cs typeface="Open Sans Light"/>
                <a:sym typeface="Open Sans Light"/>
              </a:rPr>
              <a:t>We will then use the journal to project device status updates into an SQL server to power the web site. </a:t>
            </a:r>
            <a:endParaRPr sz="1400">
              <a:solidFill>
                <a:srgbClr val="262626"/>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400"/>
              <a:buFont typeface="Calibri"/>
              <a:buNone/>
            </a:pPr>
            <a:r>
              <a:t/>
            </a:r>
            <a:endParaRPr sz="1400">
              <a:solidFill>
                <a:srgbClr val="262626"/>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rgbClr val="262626"/>
              </a:buClr>
              <a:buSzPts val="1400"/>
              <a:buFont typeface="Open Sans Light"/>
              <a:buNone/>
            </a:pPr>
            <a:r>
              <a:rPr lang="en-BE" sz="1400">
                <a:solidFill>
                  <a:srgbClr val="262626"/>
                </a:solidFill>
                <a:latin typeface="Open Sans Light"/>
                <a:ea typeface="Open Sans Light"/>
                <a:cs typeface="Open Sans Light"/>
                <a:sym typeface="Open Sans Light"/>
              </a:rPr>
              <a:t>This would logically disconnect the TCP endpoint from the web site, and it will help make the scaling of the system easier. Plus, it gives us a verifiable audit trail of events so we can prove in court what a device’s status was at any moment in time.</a:t>
            </a:r>
            <a:endParaRPr sz="1200">
              <a:solidFill>
                <a:srgbClr val="262626"/>
              </a:solidFill>
              <a:latin typeface="Open Sans Light"/>
              <a:ea typeface="Open Sans Light"/>
              <a:cs typeface="Open Sans Light"/>
              <a:sym typeface="Open Sans Light"/>
            </a:endParaRPr>
          </a:p>
        </p:txBody>
      </p:sp>
      <p:grpSp>
        <p:nvGrpSpPr>
          <p:cNvPr id="238" name="Google Shape;238;p28"/>
          <p:cNvGrpSpPr/>
          <p:nvPr/>
        </p:nvGrpSpPr>
        <p:grpSpPr>
          <a:xfrm>
            <a:off x="5635256" y="1274357"/>
            <a:ext cx="6103408" cy="4698483"/>
            <a:chOff x="3988227" y="761150"/>
            <a:chExt cx="5226386" cy="3773375"/>
          </a:xfrm>
        </p:grpSpPr>
        <p:pic>
          <p:nvPicPr>
            <p:cNvPr id="239" name="Google Shape;239;p28"/>
            <p:cNvPicPr preferRelativeResize="0"/>
            <p:nvPr/>
          </p:nvPicPr>
          <p:blipFill rotWithShape="1">
            <a:blip r:embed="rId3">
              <a:alphaModFix/>
            </a:blip>
            <a:srcRect b="0" l="0" r="0" t="0"/>
            <a:stretch/>
          </p:blipFill>
          <p:spPr>
            <a:xfrm>
              <a:off x="3988227" y="1252538"/>
              <a:ext cx="1186825" cy="839075"/>
            </a:xfrm>
            <a:prstGeom prst="rect">
              <a:avLst/>
            </a:prstGeom>
            <a:noFill/>
            <a:ln>
              <a:noFill/>
            </a:ln>
            <a:effectLst>
              <a:outerShdw blurRad="142875" rotWithShape="0" algn="bl" dir="4260000" dist="76200">
                <a:srgbClr val="000000">
                  <a:alpha val="49803"/>
                </a:srgbClr>
              </a:outerShdw>
            </a:effectLst>
          </p:spPr>
        </p:pic>
        <p:pic>
          <p:nvPicPr>
            <p:cNvPr id="240" name="Google Shape;240;p28"/>
            <p:cNvPicPr preferRelativeResize="0"/>
            <p:nvPr/>
          </p:nvPicPr>
          <p:blipFill rotWithShape="1">
            <a:blip r:embed="rId4">
              <a:alphaModFix/>
            </a:blip>
            <a:srcRect b="0" l="0" r="0" t="0"/>
            <a:stretch/>
          </p:blipFill>
          <p:spPr>
            <a:xfrm>
              <a:off x="4138650" y="3283650"/>
              <a:ext cx="885977" cy="645651"/>
            </a:xfrm>
            <a:prstGeom prst="rect">
              <a:avLst/>
            </a:prstGeom>
            <a:noFill/>
            <a:ln>
              <a:noFill/>
            </a:ln>
            <a:effectLst>
              <a:outerShdw blurRad="142875" rotWithShape="0" algn="bl" dir="4260000" dist="76200">
                <a:srgbClr val="000000">
                  <a:alpha val="49803"/>
                </a:srgbClr>
              </a:outerShdw>
            </a:effectLst>
          </p:spPr>
        </p:pic>
        <p:pic>
          <p:nvPicPr>
            <p:cNvPr id="241" name="Google Shape;241;p28"/>
            <p:cNvPicPr preferRelativeResize="0"/>
            <p:nvPr/>
          </p:nvPicPr>
          <p:blipFill rotWithShape="1">
            <a:blip r:embed="rId5">
              <a:alphaModFix/>
            </a:blip>
            <a:srcRect b="0" l="0" r="0" t="0"/>
            <a:stretch/>
          </p:blipFill>
          <p:spPr>
            <a:xfrm>
              <a:off x="6397575" y="3186947"/>
              <a:ext cx="658291" cy="839050"/>
            </a:xfrm>
            <a:prstGeom prst="rect">
              <a:avLst/>
            </a:prstGeom>
            <a:noFill/>
            <a:ln>
              <a:noFill/>
            </a:ln>
          </p:spPr>
        </p:pic>
        <p:pic>
          <p:nvPicPr>
            <p:cNvPr id="242" name="Google Shape;242;p28"/>
            <p:cNvPicPr preferRelativeResize="0"/>
            <p:nvPr/>
          </p:nvPicPr>
          <p:blipFill rotWithShape="1">
            <a:blip r:embed="rId6">
              <a:alphaModFix/>
            </a:blip>
            <a:srcRect b="0" l="0" r="0" t="0"/>
            <a:stretch/>
          </p:blipFill>
          <p:spPr>
            <a:xfrm>
              <a:off x="8186387" y="3184949"/>
              <a:ext cx="809070" cy="843075"/>
            </a:xfrm>
            <a:prstGeom prst="rect">
              <a:avLst/>
            </a:prstGeom>
            <a:noFill/>
            <a:ln>
              <a:noFill/>
            </a:ln>
          </p:spPr>
        </p:pic>
        <p:pic>
          <p:nvPicPr>
            <p:cNvPr id="243" name="Google Shape;243;p28"/>
            <p:cNvPicPr preferRelativeResize="0"/>
            <p:nvPr/>
          </p:nvPicPr>
          <p:blipFill rotWithShape="1">
            <a:blip r:embed="rId7">
              <a:alphaModFix/>
            </a:blip>
            <a:srcRect b="0" l="0" r="0" t="0"/>
            <a:stretch/>
          </p:blipFill>
          <p:spPr>
            <a:xfrm>
              <a:off x="6212350" y="1177662"/>
              <a:ext cx="1028751" cy="730800"/>
            </a:xfrm>
            <a:prstGeom prst="rect">
              <a:avLst/>
            </a:prstGeom>
            <a:noFill/>
            <a:ln>
              <a:noFill/>
            </a:ln>
          </p:spPr>
        </p:pic>
        <p:sp>
          <p:nvSpPr>
            <p:cNvPr id="244" name="Google Shape;244;p28"/>
            <p:cNvSpPr txBox="1"/>
            <p:nvPr/>
          </p:nvSpPr>
          <p:spPr>
            <a:xfrm>
              <a:off x="4026100" y="761150"/>
              <a:ext cx="1117500" cy="5628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000"/>
                <a:buFont typeface="Open Sans Light"/>
                <a:buNone/>
              </a:pPr>
              <a:r>
                <a:rPr lang="en-BE" sz="1000">
                  <a:solidFill>
                    <a:schemeClr val="dk1"/>
                  </a:solidFill>
                  <a:latin typeface="Open Sans Light"/>
                  <a:ea typeface="Open Sans Light"/>
                  <a:cs typeface="Open Sans Light"/>
                  <a:sym typeface="Open Sans Light"/>
                </a:rPr>
                <a:t>EyeSeal Device</a:t>
              </a:r>
              <a:endParaRPr sz="1000">
                <a:solidFill>
                  <a:schemeClr val="dk1"/>
                </a:solidFill>
                <a:latin typeface="Open Sans Light"/>
                <a:ea typeface="Open Sans Light"/>
                <a:cs typeface="Open Sans Light"/>
                <a:sym typeface="Open Sans Light"/>
              </a:endParaRPr>
            </a:p>
            <a:p>
              <a:pPr indent="0" lvl="0" marL="0" marR="0" rtl="0" algn="ctr">
                <a:spcBef>
                  <a:spcPts val="0"/>
                </a:spcBef>
                <a:spcAft>
                  <a:spcPts val="0"/>
                </a:spcAft>
                <a:buClr>
                  <a:schemeClr val="dk1"/>
                </a:buClr>
                <a:buSzPts val="1100"/>
                <a:buFont typeface="Arial"/>
                <a:buNone/>
              </a:pPr>
              <a:r>
                <a:rPr lang="en-BE" sz="800">
                  <a:solidFill>
                    <a:srgbClr val="666666"/>
                  </a:solidFill>
                  <a:latin typeface="Open Sans Light"/>
                  <a:ea typeface="Open Sans Light"/>
                  <a:cs typeface="Open Sans Light"/>
                  <a:sym typeface="Open Sans Light"/>
                </a:rPr>
                <a:t>Data at rest</a:t>
              </a:r>
              <a:endParaRPr sz="800">
                <a:solidFill>
                  <a:srgbClr val="666666"/>
                </a:solidFill>
                <a:latin typeface="Open Sans Light"/>
                <a:ea typeface="Open Sans Light"/>
                <a:cs typeface="Open Sans Light"/>
                <a:sym typeface="Open Sans Light"/>
              </a:endParaRPr>
            </a:p>
            <a:p>
              <a:pPr indent="0" lvl="0" marL="0" marR="0" rtl="0" algn="ctr">
                <a:spcBef>
                  <a:spcPts val="0"/>
                </a:spcBef>
                <a:spcAft>
                  <a:spcPts val="0"/>
                </a:spcAft>
                <a:buClr>
                  <a:schemeClr val="dk1"/>
                </a:buClr>
                <a:buSzPts val="1100"/>
                <a:buFont typeface="Arial"/>
                <a:buNone/>
              </a:pPr>
              <a:r>
                <a:rPr lang="en-BE" sz="800">
                  <a:solidFill>
                    <a:srgbClr val="666666"/>
                  </a:solidFill>
                  <a:latin typeface="Open Sans Light"/>
                  <a:ea typeface="Open Sans Light"/>
                  <a:cs typeface="Open Sans Light"/>
                  <a:sym typeface="Open Sans Light"/>
                </a:rPr>
                <a:t>unknown</a:t>
              </a:r>
              <a:endParaRPr sz="800">
                <a:solidFill>
                  <a:srgbClr val="666666"/>
                </a:solidFill>
                <a:latin typeface="Open Sans Light"/>
                <a:ea typeface="Open Sans Light"/>
                <a:cs typeface="Open Sans Light"/>
                <a:sym typeface="Open Sans Light"/>
              </a:endParaRPr>
            </a:p>
            <a:p>
              <a:pPr indent="0" lvl="0" marL="0" marR="0" rtl="0" algn="ctr">
                <a:spcBef>
                  <a:spcPts val="0"/>
                </a:spcBef>
                <a:spcAft>
                  <a:spcPts val="0"/>
                </a:spcAft>
                <a:buClr>
                  <a:schemeClr val="dk1"/>
                </a:buClr>
                <a:buSzPts val="1000"/>
                <a:buFont typeface="Calibri"/>
                <a:buNone/>
              </a:pPr>
              <a:r>
                <a:t/>
              </a:r>
              <a:endParaRPr sz="1000">
                <a:solidFill>
                  <a:schemeClr val="dk1"/>
                </a:solidFill>
                <a:latin typeface="Open Sans Light"/>
                <a:ea typeface="Open Sans Light"/>
                <a:cs typeface="Open Sans Light"/>
                <a:sym typeface="Open Sans Light"/>
              </a:endParaRPr>
            </a:p>
          </p:txBody>
        </p:sp>
        <p:sp>
          <p:nvSpPr>
            <p:cNvPr id="245" name="Google Shape;245;p28"/>
            <p:cNvSpPr txBox="1"/>
            <p:nvPr/>
          </p:nvSpPr>
          <p:spPr>
            <a:xfrm>
              <a:off x="6255875" y="761153"/>
              <a:ext cx="941700" cy="3936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000"/>
                <a:buFont typeface="Open Sans Light"/>
                <a:buNone/>
              </a:pPr>
              <a:r>
                <a:rPr lang="en-BE" sz="1000">
                  <a:solidFill>
                    <a:schemeClr val="dk1"/>
                  </a:solidFill>
                  <a:latin typeface="Open Sans Light"/>
                  <a:ea typeface="Open Sans Light"/>
                  <a:cs typeface="Open Sans Light"/>
                  <a:sym typeface="Open Sans Light"/>
                </a:rPr>
                <a:t>TCP Server</a:t>
              </a:r>
              <a:endParaRPr sz="1000">
                <a:solidFill>
                  <a:schemeClr val="dk1"/>
                </a:solidFill>
                <a:latin typeface="Open Sans Light"/>
                <a:ea typeface="Open Sans Light"/>
                <a:cs typeface="Open Sans Light"/>
                <a:sym typeface="Open Sans Light"/>
              </a:endParaRPr>
            </a:p>
          </p:txBody>
        </p:sp>
        <p:sp>
          <p:nvSpPr>
            <p:cNvPr id="246" name="Google Shape;246;p28"/>
            <p:cNvSpPr txBox="1"/>
            <p:nvPr/>
          </p:nvSpPr>
          <p:spPr>
            <a:xfrm>
              <a:off x="4022888" y="3929300"/>
              <a:ext cx="1117500" cy="3189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000"/>
                <a:buFont typeface="Open Sans Light"/>
                <a:buNone/>
              </a:pPr>
              <a:r>
                <a:rPr lang="en-BE" sz="1000">
                  <a:solidFill>
                    <a:schemeClr val="dk1"/>
                  </a:solidFill>
                  <a:latin typeface="Open Sans Light"/>
                  <a:ea typeface="Open Sans Light"/>
                  <a:cs typeface="Open Sans Light"/>
                  <a:sym typeface="Open Sans Light"/>
                </a:rPr>
                <a:t>End User</a:t>
              </a:r>
              <a:endParaRPr sz="1000">
                <a:solidFill>
                  <a:schemeClr val="dk1"/>
                </a:solidFill>
                <a:latin typeface="Open Sans Light"/>
                <a:ea typeface="Open Sans Light"/>
                <a:cs typeface="Open Sans Light"/>
                <a:sym typeface="Open Sans Light"/>
              </a:endParaRPr>
            </a:p>
          </p:txBody>
        </p:sp>
        <p:sp>
          <p:nvSpPr>
            <p:cNvPr id="247" name="Google Shape;247;p28"/>
            <p:cNvSpPr txBox="1"/>
            <p:nvPr/>
          </p:nvSpPr>
          <p:spPr>
            <a:xfrm>
              <a:off x="6255863" y="3935450"/>
              <a:ext cx="941700" cy="3066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000"/>
                <a:buFont typeface="Open Sans Light"/>
                <a:buNone/>
              </a:pPr>
              <a:r>
                <a:rPr lang="en-BE" sz="1000">
                  <a:solidFill>
                    <a:schemeClr val="dk1"/>
                  </a:solidFill>
                  <a:latin typeface="Open Sans Light"/>
                  <a:ea typeface="Open Sans Light"/>
                  <a:cs typeface="Open Sans Light"/>
                  <a:sym typeface="Open Sans Light"/>
                </a:rPr>
                <a:t>Web Server</a:t>
              </a:r>
              <a:endParaRPr sz="1000">
                <a:solidFill>
                  <a:schemeClr val="dk1"/>
                </a:solidFill>
                <a:latin typeface="Open Sans Light"/>
                <a:ea typeface="Open Sans Light"/>
                <a:cs typeface="Open Sans Light"/>
                <a:sym typeface="Open Sans Light"/>
              </a:endParaRPr>
            </a:p>
          </p:txBody>
        </p:sp>
        <p:sp>
          <p:nvSpPr>
            <p:cNvPr id="248" name="Google Shape;248;p28"/>
            <p:cNvSpPr txBox="1"/>
            <p:nvPr/>
          </p:nvSpPr>
          <p:spPr>
            <a:xfrm>
              <a:off x="7967213" y="3935450"/>
              <a:ext cx="1247400" cy="3066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dk1"/>
                </a:buClr>
                <a:buSzPts val="1000"/>
                <a:buFont typeface="Open Sans Light"/>
                <a:buNone/>
              </a:pPr>
              <a:r>
                <a:rPr lang="en-BE" sz="1000">
                  <a:solidFill>
                    <a:schemeClr val="dk1"/>
                  </a:solidFill>
                  <a:latin typeface="Open Sans Light"/>
                  <a:ea typeface="Open Sans Light"/>
                  <a:cs typeface="Open Sans Light"/>
                  <a:sym typeface="Open Sans Light"/>
                </a:rPr>
                <a:t>Database Server</a:t>
              </a:r>
              <a:endParaRPr sz="1000">
                <a:solidFill>
                  <a:schemeClr val="dk1"/>
                </a:solidFill>
                <a:latin typeface="Open Sans Light"/>
                <a:ea typeface="Open Sans Light"/>
                <a:cs typeface="Open Sans Light"/>
                <a:sym typeface="Open Sans Light"/>
              </a:endParaRPr>
            </a:p>
          </p:txBody>
        </p:sp>
        <p:cxnSp>
          <p:nvCxnSpPr>
            <p:cNvPr id="249" name="Google Shape;249;p28"/>
            <p:cNvCxnSpPr/>
            <p:nvPr/>
          </p:nvCxnSpPr>
          <p:spPr>
            <a:xfrm>
              <a:off x="6762750" y="2084675"/>
              <a:ext cx="0" cy="1020600"/>
            </a:xfrm>
            <a:prstGeom prst="straightConnector1">
              <a:avLst/>
            </a:prstGeom>
            <a:noFill/>
            <a:ln cap="flat" cmpd="sng" w="9525">
              <a:solidFill>
                <a:schemeClr val="dk2"/>
              </a:solidFill>
              <a:prstDash val="solid"/>
              <a:round/>
              <a:headEnd len="sm" w="sm" type="none"/>
              <a:tailEnd len="med" w="med" type="triangle"/>
            </a:ln>
          </p:spPr>
        </p:cxnSp>
        <p:sp>
          <p:nvSpPr>
            <p:cNvPr id="250" name="Google Shape;250;p28"/>
            <p:cNvSpPr txBox="1"/>
            <p:nvPr/>
          </p:nvSpPr>
          <p:spPr>
            <a:xfrm>
              <a:off x="5390050" y="1545375"/>
              <a:ext cx="752700" cy="5835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434343"/>
                </a:buClr>
                <a:buSzPts val="800"/>
                <a:buFont typeface="Open Sans Light"/>
                <a:buNone/>
              </a:pPr>
              <a:r>
                <a:rPr lang="en-BE" sz="800">
                  <a:solidFill>
                    <a:srgbClr val="434343"/>
                  </a:solidFill>
                  <a:latin typeface="Open Sans Light"/>
                  <a:ea typeface="Open Sans Light"/>
                  <a:cs typeface="Open Sans Light"/>
                  <a:sym typeface="Open Sans Light"/>
                </a:rPr>
                <a:t>PORT 63473</a:t>
              </a:r>
              <a:endParaRPr sz="800">
                <a:solidFill>
                  <a:srgbClr val="434343"/>
                </a:solidFill>
                <a:latin typeface="Open Sans Light"/>
                <a:ea typeface="Open Sans Light"/>
                <a:cs typeface="Open Sans Light"/>
                <a:sym typeface="Open Sans Light"/>
              </a:endParaRPr>
            </a:p>
            <a:p>
              <a:pPr indent="0" lvl="0" marL="0" marR="0" rtl="0" algn="ctr">
                <a:spcBef>
                  <a:spcPts val="0"/>
                </a:spcBef>
                <a:spcAft>
                  <a:spcPts val="0"/>
                </a:spcAft>
                <a:buClr>
                  <a:srgbClr val="434343"/>
                </a:buClr>
                <a:buSzPts val="600"/>
                <a:buFont typeface="Open Sans Light"/>
                <a:buNone/>
              </a:pPr>
              <a:r>
                <a:rPr lang="en-BE" sz="600">
                  <a:solidFill>
                    <a:srgbClr val="434343"/>
                  </a:solidFill>
                  <a:latin typeface="Open Sans Light"/>
                  <a:ea typeface="Open Sans Light"/>
                  <a:cs typeface="Open Sans Light"/>
                  <a:sym typeface="Open Sans Light"/>
                </a:rPr>
                <a:t>Authenticated but not encrypted</a:t>
              </a:r>
              <a:endParaRPr sz="600">
                <a:solidFill>
                  <a:srgbClr val="434343"/>
                </a:solidFill>
                <a:latin typeface="Open Sans Light"/>
                <a:ea typeface="Open Sans Light"/>
                <a:cs typeface="Open Sans Light"/>
                <a:sym typeface="Open Sans Light"/>
              </a:endParaRPr>
            </a:p>
          </p:txBody>
        </p:sp>
        <p:sp>
          <p:nvSpPr>
            <p:cNvPr id="251" name="Google Shape;251;p28"/>
            <p:cNvSpPr txBox="1"/>
            <p:nvPr/>
          </p:nvSpPr>
          <p:spPr>
            <a:xfrm>
              <a:off x="4158375" y="4136725"/>
              <a:ext cx="807600" cy="3978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rgbClr val="666666"/>
                </a:buClr>
                <a:buSzPts val="800"/>
                <a:buFont typeface="Open Sans Light"/>
                <a:buNone/>
              </a:pPr>
              <a:r>
                <a:rPr lang="en-BE" sz="800">
                  <a:solidFill>
                    <a:srgbClr val="666666"/>
                  </a:solidFill>
                  <a:latin typeface="Open Sans Light"/>
                  <a:ea typeface="Open Sans Light"/>
                  <a:cs typeface="Open Sans Light"/>
                  <a:sym typeface="Open Sans Light"/>
                </a:rPr>
                <a:t>No data stored at rest</a:t>
              </a:r>
              <a:endParaRPr sz="800">
                <a:solidFill>
                  <a:srgbClr val="666666"/>
                </a:solidFill>
                <a:latin typeface="Open Sans Light"/>
                <a:ea typeface="Open Sans Light"/>
                <a:cs typeface="Open Sans Light"/>
                <a:sym typeface="Open Sans Light"/>
              </a:endParaRPr>
            </a:p>
          </p:txBody>
        </p:sp>
        <p:cxnSp>
          <p:nvCxnSpPr>
            <p:cNvPr id="252" name="Google Shape;252;p28"/>
            <p:cNvCxnSpPr/>
            <p:nvPr/>
          </p:nvCxnSpPr>
          <p:spPr>
            <a:xfrm>
              <a:off x="5248300" y="1539013"/>
              <a:ext cx="1036200" cy="8100"/>
            </a:xfrm>
            <a:prstGeom prst="straightConnector1">
              <a:avLst/>
            </a:prstGeom>
            <a:noFill/>
            <a:ln cap="flat" cmpd="sng" w="9525">
              <a:solidFill>
                <a:schemeClr val="dk2"/>
              </a:solidFill>
              <a:prstDash val="solid"/>
              <a:round/>
              <a:headEnd len="sm" w="sm" type="none"/>
              <a:tailEnd len="med" w="med" type="triangle"/>
            </a:ln>
          </p:spPr>
        </p:cxnSp>
        <p:sp>
          <p:nvSpPr>
            <p:cNvPr id="253" name="Google Shape;253;p28"/>
            <p:cNvSpPr txBox="1"/>
            <p:nvPr/>
          </p:nvSpPr>
          <p:spPr>
            <a:xfrm>
              <a:off x="5335150" y="3559900"/>
              <a:ext cx="846600" cy="4914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434343"/>
                </a:buClr>
                <a:buSzPts val="800"/>
                <a:buFont typeface="Open Sans Light"/>
                <a:buNone/>
              </a:pPr>
              <a:r>
                <a:rPr lang="en-BE" sz="800">
                  <a:solidFill>
                    <a:srgbClr val="434343"/>
                  </a:solidFill>
                  <a:latin typeface="Open Sans Light"/>
                  <a:ea typeface="Open Sans Light"/>
                  <a:cs typeface="Open Sans Light"/>
                  <a:sym typeface="Open Sans Light"/>
                </a:rPr>
                <a:t>HTTP PORT 80</a:t>
              </a:r>
              <a:endParaRPr sz="800">
                <a:solidFill>
                  <a:srgbClr val="434343"/>
                </a:solidFill>
                <a:latin typeface="Open Sans Light"/>
                <a:ea typeface="Open Sans Light"/>
                <a:cs typeface="Open Sans Light"/>
                <a:sym typeface="Open Sans Light"/>
              </a:endParaRPr>
            </a:p>
            <a:p>
              <a:pPr indent="0" lvl="0" marL="0" marR="0" rtl="0" algn="ctr">
                <a:spcBef>
                  <a:spcPts val="0"/>
                </a:spcBef>
                <a:spcAft>
                  <a:spcPts val="0"/>
                </a:spcAft>
                <a:buClr>
                  <a:srgbClr val="434343"/>
                </a:buClr>
                <a:buSzPts val="600"/>
                <a:buFont typeface="Open Sans Light"/>
                <a:buNone/>
              </a:pPr>
              <a:r>
                <a:rPr lang="en-BE" sz="600">
                  <a:solidFill>
                    <a:srgbClr val="434343"/>
                  </a:solidFill>
                  <a:latin typeface="Open Sans Light"/>
                  <a:ea typeface="Open Sans Light"/>
                  <a:cs typeface="Open Sans Light"/>
                  <a:sym typeface="Open Sans Light"/>
                </a:rPr>
                <a:t>Authenticated </a:t>
              </a:r>
              <a:endParaRPr sz="600">
                <a:solidFill>
                  <a:srgbClr val="434343"/>
                </a:solidFill>
                <a:latin typeface="Open Sans Light"/>
                <a:ea typeface="Open Sans Light"/>
                <a:cs typeface="Open Sans Light"/>
                <a:sym typeface="Open Sans Light"/>
              </a:endParaRPr>
            </a:p>
            <a:p>
              <a:pPr indent="0" lvl="0" marL="0" marR="0" rtl="0" algn="ctr">
                <a:spcBef>
                  <a:spcPts val="0"/>
                </a:spcBef>
                <a:spcAft>
                  <a:spcPts val="0"/>
                </a:spcAft>
                <a:buClr>
                  <a:srgbClr val="434343"/>
                </a:buClr>
                <a:buSzPts val="600"/>
                <a:buFont typeface="Open Sans Light"/>
                <a:buNone/>
              </a:pPr>
              <a:r>
                <a:rPr lang="en-BE" sz="600">
                  <a:solidFill>
                    <a:srgbClr val="434343"/>
                  </a:solidFill>
                  <a:latin typeface="Open Sans Light"/>
                  <a:ea typeface="Open Sans Light"/>
                  <a:cs typeface="Open Sans Light"/>
                  <a:sym typeface="Open Sans Light"/>
                </a:rPr>
                <a:t>but not encrypted</a:t>
              </a:r>
              <a:endParaRPr sz="600">
                <a:solidFill>
                  <a:srgbClr val="434343"/>
                </a:solidFill>
                <a:latin typeface="Open Sans Light"/>
                <a:ea typeface="Open Sans Light"/>
                <a:cs typeface="Open Sans Light"/>
                <a:sym typeface="Open Sans Light"/>
              </a:endParaRPr>
            </a:p>
          </p:txBody>
        </p:sp>
        <p:cxnSp>
          <p:nvCxnSpPr>
            <p:cNvPr id="254" name="Google Shape;254;p28"/>
            <p:cNvCxnSpPr/>
            <p:nvPr/>
          </p:nvCxnSpPr>
          <p:spPr>
            <a:xfrm>
              <a:off x="5248300" y="3548113"/>
              <a:ext cx="1036200" cy="8100"/>
            </a:xfrm>
            <a:prstGeom prst="straightConnector1">
              <a:avLst/>
            </a:prstGeom>
            <a:noFill/>
            <a:ln cap="flat" cmpd="sng" w="9525">
              <a:solidFill>
                <a:schemeClr val="dk2"/>
              </a:solidFill>
              <a:prstDash val="solid"/>
              <a:round/>
              <a:headEnd len="sm" w="sm" type="none"/>
              <a:tailEnd len="med" w="med" type="triangle"/>
            </a:ln>
          </p:spPr>
        </p:cxnSp>
        <p:sp>
          <p:nvSpPr>
            <p:cNvPr id="255" name="Google Shape;255;p28"/>
            <p:cNvSpPr txBox="1"/>
            <p:nvPr/>
          </p:nvSpPr>
          <p:spPr>
            <a:xfrm>
              <a:off x="6706550" y="2302013"/>
              <a:ext cx="960900" cy="4914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434343"/>
                </a:buClr>
                <a:buSzPts val="800"/>
                <a:buFont typeface="Open Sans Light"/>
                <a:buNone/>
              </a:pPr>
              <a:r>
                <a:rPr lang="en-BE" sz="800">
                  <a:solidFill>
                    <a:srgbClr val="434343"/>
                  </a:solidFill>
                  <a:latin typeface="Open Sans Light"/>
                  <a:ea typeface="Open Sans Light"/>
                  <a:cs typeface="Open Sans Light"/>
                  <a:sym typeface="Open Sans Light"/>
                </a:rPr>
                <a:t>HTTP PORT 80</a:t>
              </a:r>
              <a:endParaRPr sz="800">
                <a:solidFill>
                  <a:srgbClr val="434343"/>
                </a:solidFill>
                <a:latin typeface="Open Sans Light"/>
                <a:ea typeface="Open Sans Light"/>
                <a:cs typeface="Open Sans Light"/>
                <a:sym typeface="Open Sans Light"/>
              </a:endParaRPr>
            </a:p>
            <a:p>
              <a:pPr indent="0" lvl="0" marL="0" marR="0" rtl="0" algn="ctr">
                <a:spcBef>
                  <a:spcPts val="0"/>
                </a:spcBef>
                <a:spcAft>
                  <a:spcPts val="0"/>
                </a:spcAft>
                <a:buClr>
                  <a:srgbClr val="434343"/>
                </a:buClr>
                <a:buSzPts val="600"/>
                <a:buFont typeface="Open Sans Light"/>
                <a:buNone/>
              </a:pPr>
              <a:r>
                <a:rPr lang="en-BE" sz="600">
                  <a:solidFill>
                    <a:srgbClr val="434343"/>
                  </a:solidFill>
                  <a:latin typeface="Open Sans Light"/>
                  <a:ea typeface="Open Sans Light"/>
                  <a:cs typeface="Open Sans Light"/>
                  <a:sym typeface="Open Sans Light"/>
                </a:rPr>
                <a:t>Authenticated </a:t>
              </a:r>
              <a:endParaRPr sz="600">
                <a:solidFill>
                  <a:srgbClr val="434343"/>
                </a:solidFill>
                <a:latin typeface="Open Sans Light"/>
                <a:ea typeface="Open Sans Light"/>
                <a:cs typeface="Open Sans Light"/>
                <a:sym typeface="Open Sans Light"/>
              </a:endParaRPr>
            </a:p>
            <a:p>
              <a:pPr indent="0" lvl="0" marL="0" marR="0" rtl="0" algn="ctr">
                <a:spcBef>
                  <a:spcPts val="0"/>
                </a:spcBef>
                <a:spcAft>
                  <a:spcPts val="0"/>
                </a:spcAft>
                <a:buClr>
                  <a:srgbClr val="434343"/>
                </a:buClr>
                <a:buSzPts val="600"/>
                <a:buFont typeface="Open Sans Light"/>
                <a:buNone/>
              </a:pPr>
              <a:r>
                <a:rPr lang="en-BE" sz="600">
                  <a:solidFill>
                    <a:srgbClr val="434343"/>
                  </a:solidFill>
                  <a:latin typeface="Open Sans Light"/>
                  <a:ea typeface="Open Sans Light"/>
                  <a:cs typeface="Open Sans Light"/>
                  <a:sym typeface="Open Sans Light"/>
                </a:rPr>
                <a:t>AND fully encrypted</a:t>
              </a:r>
              <a:endParaRPr sz="600">
                <a:solidFill>
                  <a:srgbClr val="434343"/>
                </a:solidFill>
                <a:latin typeface="Open Sans Light"/>
                <a:ea typeface="Open Sans Light"/>
                <a:cs typeface="Open Sans Light"/>
                <a:sym typeface="Open Sans Light"/>
              </a:endParaRPr>
            </a:p>
          </p:txBody>
        </p:sp>
        <p:cxnSp>
          <p:nvCxnSpPr>
            <p:cNvPr id="256" name="Google Shape;256;p28"/>
            <p:cNvCxnSpPr/>
            <p:nvPr/>
          </p:nvCxnSpPr>
          <p:spPr>
            <a:xfrm>
              <a:off x="7132075" y="3559888"/>
              <a:ext cx="1036200" cy="8100"/>
            </a:xfrm>
            <a:prstGeom prst="straightConnector1">
              <a:avLst/>
            </a:prstGeom>
            <a:noFill/>
            <a:ln cap="flat" cmpd="sng" w="9525">
              <a:solidFill>
                <a:schemeClr val="dk2"/>
              </a:solidFill>
              <a:prstDash val="solid"/>
              <a:round/>
              <a:headEnd len="sm" w="sm" type="none"/>
              <a:tailEnd len="med" w="med" type="triangle"/>
            </a:ln>
          </p:spPr>
        </p:cxnSp>
        <p:sp>
          <p:nvSpPr>
            <p:cNvPr id="257" name="Google Shape;257;p28"/>
            <p:cNvSpPr txBox="1"/>
            <p:nvPr/>
          </p:nvSpPr>
          <p:spPr>
            <a:xfrm>
              <a:off x="7138850" y="3568000"/>
              <a:ext cx="941700" cy="4914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434343"/>
                </a:buClr>
                <a:buSzPts val="800"/>
                <a:buFont typeface="Open Sans Light"/>
                <a:buNone/>
              </a:pPr>
              <a:r>
                <a:rPr lang="en-BE" sz="800">
                  <a:solidFill>
                    <a:srgbClr val="434343"/>
                  </a:solidFill>
                  <a:latin typeface="Open Sans Light"/>
                  <a:ea typeface="Open Sans Light"/>
                  <a:cs typeface="Open Sans Light"/>
                  <a:sym typeface="Open Sans Light"/>
                </a:rPr>
                <a:t>SQL PORT 1433</a:t>
              </a:r>
              <a:endParaRPr sz="800">
                <a:solidFill>
                  <a:srgbClr val="434343"/>
                </a:solidFill>
                <a:latin typeface="Open Sans Light"/>
                <a:ea typeface="Open Sans Light"/>
                <a:cs typeface="Open Sans Light"/>
                <a:sym typeface="Open Sans Light"/>
              </a:endParaRPr>
            </a:p>
            <a:p>
              <a:pPr indent="0" lvl="0" marL="0" marR="0" rtl="0" algn="ctr">
                <a:spcBef>
                  <a:spcPts val="0"/>
                </a:spcBef>
                <a:spcAft>
                  <a:spcPts val="0"/>
                </a:spcAft>
                <a:buClr>
                  <a:srgbClr val="434343"/>
                </a:buClr>
                <a:buSzPts val="600"/>
                <a:buFont typeface="Open Sans Light"/>
                <a:buNone/>
              </a:pPr>
              <a:r>
                <a:rPr lang="en-BE" sz="600">
                  <a:solidFill>
                    <a:srgbClr val="434343"/>
                  </a:solidFill>
                  <a:latin typeface="Open Sans Light"/>
                  <a:ea typeface="Open Sans Light"/>
                  <a:cs typeface="Open Sans Light"/>
                  <a:sym typeface="Open Sans Light"/>
                </a:rPr>
                <a:t>Authenticated, firewall secured,  </a:t>
              </a:r>
              <a:endParaRPr sz="600">
                <a:solidFill>
                  <a:srgbClr val="434343"/>
                </a:solidFill>
                <a:latin typeface="Open Sans Light"/>
                <a:ea typeface="Open Sans Light"/>
                <a:cs typeface="Open Sans Light"/>
                <a:sym typeface="Open Sans Light"/>
              </a:endParaRPr>
            </a:p>
            <a:p>
              <a:pPr indent="0" lvl="0" marL="0" marR="0" rtl="0" algn="ctr">
                <a:spcBef>
                  <a:spcPts val="0"/>
                </a:spcBef>
                <a:spcAft>
                  <a:spcPts val="0"/>
                </a:spcAft>
                <a:buClr>
                  <a:srgbClr val="434343"/>
                </a:buClr>
                <a:buSzPts val="600"/>
                <a:buFont typeface="Open Sans Light"/>
                <a:buNone/>
              </a:pPr>
              <a:r>
                <a:rPr lang="en-BE" sz="600">
                  <a:solidFill>
                    <a:srgbClr val="434343"/>
                  </a:solidFill>
                  <a:latin typeface="Open Sans Light"/>
                  <a:ea typeface="Open Sans Light"/>
                  <a:cs typeface="Open Sans Light"/>
                  <a:sym typeface="Open Sans Light"/>
                </a:rPr>
                <a:t>but not encrypted</a:t>
              </a:r>
              <a:endParaRPr sz="600">
                <a:solidFill>
                  <a:srgbClr val="434343"/>
                </a:solidFill>
                <a:latin typeface="Open Sans Light"/>
                <a:ea typeface="Open Sans Light"/>
                <a:cs typeface="Open Sans Light"/>
                <a:sym typeface="Open Sans Light"/>
              </a:endParaRPr>
            </a:p>
          </p:txBody>
        </p:sp>
        <p:sp>
          <p:nvSpPr>
            <p:cNvPr id="258" name="Google Shape;258;p28"/>
            <p:cNvSpPr txBox="1"/>
            <p:nvPr/>
          </p:nvSpPr>
          <p:spPr>
            <a:xfrm>
              <a:off x="8178175" y="2492550"/>
              <a:ext cx="809100" cy="6924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434343"/>
                </a:buClr>
                <a:buSzPts val="700"/>
                <a:buFont typeface="Open Sans Light"/>
                <a:buNone/>
              </a:pPr>
              <a:r>
                <a:rPr lang="en-BE" sz="700">
                  <a:solidFill>
                    <a:srgbClr val="434343"/>
                  </a:solidFill>
                  <a:latin typeface="Open Sans Light"/>
                  <a:ea typeface="Open Sans Light"/>
                  <a:cs typeface="Open Sans Light"/>
                  <a:sym typeface="Open Sans Light"/>
                </a:rPr>
                <a:t>Data at rest stored in SQL server, but not encrypted</a:t>
              </a:r>
              <a:endParaRPr sz="700">
                <a:solidFill>
                  <a:srgbClr val="434343"/>
                </a:solidFill>
                <a:latin typeface="Open Sans Light"/>
                <a:ea typeface="Open Sans Light"/>
                <a:cs typeface="Open Sans Light"/>
                <a:sym typeface="Open Sans Light"/>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9"/>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sp>
        <p:nvSpPr>
          <p:cNvPr id="264" name="Google Shape;264;p29"/>
          <p:cNvSpPr txBox="1"/>
          <p:nvPr/>
        </p:nvSpPr>
        <p:spPr>
          <a:xfrm>
            <a:off x="6602818" y="1023190"/>
            <a:ext cx="4742121" cy="4243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2060"/>
              </a:buClr>
              <a:buSzPts val="2400"/>
              <a:buFont typeface="Open Sans Light"/>
              <a:buNone/>
            </a:pPr>
            <a:r>
              <a:rPr lang="en-BE" sz="2400">
                <a:solidFill>
                  <a:srgbClr val="002060"/>
                </a:solidFill>
                <a:latin typeface="Open Sans Light"/>
                <a:ea typeface="Open Sans Light"/>
                <a:cs typeface="Open Sans Light"/>
                <a:sym typeface="Open Sans Light"/>
              </a:rPr>
              <a:t>INFRASTRUCTURE AND DATA CENTER SECURITY</a:t>
            </a:r>
            <a:endParaRPr sz="2400">
              <a:solidFill>
                <a:srgbClr val="002060"/>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Our High-Availability infrastructure is the foundation to providing our customers with the performance and reliability they demand from their applications. What is High-Availability?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High availability implies no human intervention to restore operation in complex systems. DiscoverTec utilizes active redundancy to achieve high availability with no performance decline.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Multiple items of the same kind are incorporated into a design that includes a method to detect failure and automatically reconfigure the system to bypass failed items using a voting scheme.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In addition to our world-class infrastructure, our certified engineers have hardened and scaled the infrastructure to be secure and dynamic. No chokepoints or bottlenecks exist and the infrastructure can scale to any emerging business needs.</a:t>
            </a:r>
            <a:endParaRPr sz="1200">
              <a:solidFill>
                <a:schemeClr val="dk1"/>
              </a:solidFill>
              <a:latin typeface="Open Sans Light"/>
              <a:ea typeface="Open Sans Light"/>
              <a:cs typeface="Open Sans Light"/>
              <a:sym typeface="Open Sans Light"/>
            </a:endParaRPr>
          </a:p>
        </p:txBody>
      </p:sp>
      <p:pic>
        <p:nvPicPr>
          <p:cNvPr id="265" name="Google Shape;265;p29"/>
          <p:cNvPicPr preferRelativeResize="0"/>
          <p:nvPr/>
        </p:nvPicPr>
        <p:blipFill rotWithShape="1">
          <a:blip r:embed="rId3">
            <a:alphaModFix/>
          </a:blip>
          <a:srcRect b="4180" l="25784" r="10452" t="1742"/>
          <a:stretch/>
        </p:blipFill>
        <p:spPr>
          <a:xfrm>
            <a:off x="0" y="0"/>
            <a:ext cx="6096000"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30"/>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sp>
        <p:nvSpPr>
          <p:cNvPr id="271" name="Google Shape;271;p30"/>
          <p:cNvSpPr txBox="1"/>
          <p:nvPr/>
        </p:nvSpPr>
        <p:spPr>
          <a:xfrm>
            <a:off x="614438" y="807362"/>
            <a:ext cx="3351507" cy="5440326"/>
          </a:xfrm>
          <a:prstGeom prst="rect">
            <a:avLst/>
          </a:prstGeom>
          <a:noFill/>
          <a:ln>
            <a:noFill/>
          </a:ln>
        </p:spPr>
        <p:txBody>
          <a:bodyPr anchorCtr="0" anchor="t" bIns="91425" lIns="91425" spcFirstLastPara="1" rIns="91425" wrap="square" tIns="91425">
            <a:noAutofit/>
          </a:bodyPr>
          <a:lstStyle/>
          <a:p>
            <a:pPr indent="0" lvl="0" marL="0" marR="0" rtl="0" algn="just">
              <a:lnSpc>
                <a:spcPct val="115000"/>
              </a:lnSpc>
              <a:spcBef>
                <a:spcPts val="0"/>
              </a:spcBef>
              <a:spcAft>
                <a:spcPts val="0"/>
              </a:spcAft>
              <a:buClr>
                <a:srgbClr val="002060"/>
              </a:buClr>
              <a:buSzPts val="2400"/>
              <a:buFont typeface="Open Sans Light"/>
              <a:buNone/>
            </a:pPr>
            <a:r>
              <a:rPr lang="en-BE" sz="2400">
                <a:solidFill>
                  <a:srgbClr val="002060"/>
                </a:solidFill>
                <a:latin typeface="Open Sans Light"/>
                <a:ea typeface="Open Sans Light"/>
                <a:cs typeface="Open Sans Light"/>
                <a:sym typeface="Open Sans Light"/>
              </a:rPr>
              <a:t>SURROUNDING INFRASTRUCTURE</a:t>
            </a:r>
            <a:endParaRPr sz="2400">
              <a:solidFill>
                <a:srgbClr val="002060"/>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To ensure maximum reliability and performance, the DiscoverTec deployments are located inside two geographically dispersed data centers that have redundant power network infrastructure, and environment control.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Sophisticated systems ensure state-of-the-art Internet security, configuration management, domain and DNS management, backup and restore.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Network, hardware, and software are monitored 24x7, with a 24x7 help desk available to resolve support issues.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Calibri"/>
              <a:buNone/>
            </a:pPr>
            <a:r>
              <a:t/>
            </a:r>
            <a:endParaRPr sz="1200">
              <a:solidFill>
                <a:schemeClr val="dk1"/>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Open Sans Light"/>
              <a:buNone/>
            </a:pPr>
            <a:r>
              <a:rPr lang="en-BE" sz="1200">
                <a:solidFill>
                  <a:schemeClr val="dk1"/>
                </a:solidFill>
                <a:latin typeface="Open Sans Light"/>
                <a:ea typeface="Open Sans Light"/>
                <a:cs typeface="Open Sans Light"/>
                <a:sym typeface="Open Sans Light"/>
              </a:rPr>
              <a:t>A pool of spare servers and hardware components is on hand in the data center to quickly recover from any hardware failure. Data is backed up nightly and stored offsite weekly.</a:t>
            </a:r>
            <a:endParaRPr sz="1200">
              <a:solidFill>
                <a:schemeClr val="dk1"/>
              </a:solidFill>
              <a:latin typeface="Open Sans Light"/>
              <a:ea typeface="Open Sans Light"/>
              <a:cs typeface="Open Sans Light"/>
              <a:sym typeface="Open Sans Light"/>
            </a:endParaRPr>
          </a:p>
        </p:txBody>
      </p:sp>
      <p:graphicFrame>
        <p:nvGraphicFramePr>
          <p:cNvPr id="272" name="Google Shape;272;p30"/>
          <p:cNvGraphicFramePr/>
          <p:nvPr/>
        </p:nvGraphicFramePr>
        <p:xfrm>
          <a:off x="4994135" y="824440"/>
          <a:ext cx="3000000" cy="3000000"/>
        </p:xfrm>
        <a:graphic>
          <a:graphicData uri="http://schemas.openxmlformats.org/drawingml/2006/table">
            <a:tbl>
              <a:tblPr>
                <a:noFill/>
                <a:tableStyleId>{89D4F1F3-8592-4C8D-9783-2B673A0EB43A}</a:tableStyleId>
              </a:tblPr>
              <a:tblGrid>
                <a:gridCol w="1320650"/>
                <a:gridCol w="5083325"/>
              </a:tblGrid>
              <a:tr h="1004150">
                <a:tc>
                  <a:txBody>
                    <a:bodyPr/>
                    <a:lstStyle/>
                    <a:p>
                      <a:pPr indent="0" lvl="0" marL="0" marR="0" rtl="0" algn="l">
                        <a:spcBef>
                          <a:spcPts val="0"/>
                        </a:spcBef>
                        <a:spcAft>
                          <a:spcPts val="0"/>
                        </a:spcAft>
                        <a:buClr>
                          <a:srgbClr val="FFFFFF"/>
                        </a:buClr>
                        <a:buSzPts val="1200"/>
                        <a:buFont typeface="Open Sans"/>
                        <a:buNone/>
                      </a:pPr>
                      <a:r>
                        <a:rPr lang="en-BE" sz="1200">
                          <a:solidFill>
                            <a:srgbClr val="FFFFFF"/>
                          </a:solidFill>
                          <a:latin typeface="Open Sans"/>
                          <a:ea typeface="Open Sans"/>
                          <a:cs typeface="Open Sans"/>
                          <a:sym typeface="Open Sans"/>
                        </a:rPr>
                        <a:t>PHYSICAL SECURITY</a:t>
                      </a:r>
                      <a:endParaRPr sz="1200">
                        <a:solidFill>
                          <a:srgbClr val="FFFFFF"/>
                        </a:solidFill>
                        <a:latin typeface="Open Sans"/>
                        <a:ea typeface="Open Sans"/>
                        <a:cs typeface="Open Sans"/>
                        <a:sym typeface="Open Sans"/>
                      </a:endParaRPr>
                    </a:p>
                  </a:txBody>
                  <a:tcPr marT="91425" marB="91425" marR="182875" marL="1828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172B"/>
                    </a:solidFill>
                  </a:tcPr>
                </a:tc>
                <a:tc>
                  <a:txBody>
                    <a:bodyPr/>
                    <a:lstStyle/>
                    <a:p>
                      <a:pPr indent="0" lvl="0" marL="0" marR="0" rtl="0" algn="l">
                        <a:spcBef>
                          <a:spcPts val="0"/>
                        </a:spcBef>
                        <a:spcAft>
                          <a:spcPts val="0"/>
                        </a:spcAft>
                        <a:buClr>
                          <a:srgbClr val="FFFFFF"/>
                        </a:buClr>
                        <a:buSzPts val="1100"/>
                        <a:buFont typeface="Open Sans"/>
                        <a:buNone/>
                      </a:pPr>
                      <a:r>
                        <a:rPr lang="en-BE" sz="1100">
                          <a:solidFill>
                            <a:srgbClr val="FFFFFF"/>
                          </a:solidFill>
                          <a:latin typeface="Open Sans"/>
                          <a:ea typeface="Open Sans"/>
                          <a:cs typeface="Open Sans"/>
                          <a:sym typeface="Open Sans"/>
                        </a:rPr>
                        <a:t>All servers are located in a cat5 data center with 24x7 guard-controlled</a:t>
                      </a:r>
                      <a:endParaRPr sz="1100">
                        <a:solidFill>
                          <a:srgbClr val="FFFFFF"/>
                        </a:solidFill>
                        <a:latin typeface="Open Sans"/>
                        <a:ea typeface="Open Sans"/>
                        <a:cs typeface="Open Sans"/>
                        <a:sym typeface="Open Sans"/>
                      </a:endParaRPr>
                    </a:p>
                    <a:p>
                      <a:pPr indent="0" lvl="0" marL="0" marR="0" rtl="0" algn="l">
                        <a:spcBef>
                          <a:spcPts val="0"/>
                        </a:spcBef>
                        <a:spcAft>
                          <a:spcPts val="0"/>
                        </a:spcAft>
                        <a:buClr>
                          <a:srgbClr val="FFFFFF"/>
                        </a:buClr>
                        <a:buSzPts val="1100"/>
                        <a:buFont typeface="Open Sans"/>
                        <a:buNone/>
                      </a:pPr>
                      <a:r>
                        <a:rPr lang="en-BE" sz="1100">
                          <a:solidFill>
                            <a:srgbClr val="FFFFFF"/>
                          </a:solidFill>
                          <a:latin typeface="Open Sans"/>
                          <a:ea typeface="Open Sans"/>
                          <a:cs typeface="Open Sans"/>
                          <a:sym typeface="Open Sans"/>
                        </a:rPr>
                        <a:t>access. Identification protocols and biometric scanners are used to authenticate technicians before permitting their entry into the data center. Access is strictly limited to personnel that need to work on servers or infrastructure.</a:t>
                      </a:r>
                      <a:endParaRPr sz="1100">
                        <a:solidFill>
                          <a:srgbClr val="FFFFFF"/>
                        </a:solidFill>
                        <a:latin typeface="Open Sans"/>
                        <a:ea typeface="Open Sans"/>
                        <a:cs typeface="Open Sans"/>
                        <a:sym typeface="Open Sans"/>
                      </a:endParaRPr>
                    </a:p>
                  </a:txBody>
                  <a:tcPr marT="91425" marB="91425" marR="182875" marL="1828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172B"/>
                    </a:solidFill>
                  </a:tcPr>
                </a:tc>
              </a:tr>
              <a:tr h="674425">
                <a:tc>
                  <a:txBody>
                    <a:bodyPr/>
                    <a:lstStyle/>
                    <a:p>
                      <a:pPr indent="0" lvl="0" marL="0" marR="0" rtl="0" algn="l">
                        <a:spcBef>
                          <a:spcPts val="0"/>
                        </a:spcBef>
                        <a:spcAft>
                          <a:spcPts val="0"/>
                        </a:spcAft>
                        <a:buClr>
                          <a:srgbClr val="FFFFFF"/>
                        </a:buClr>
                        <a:buSzPts val="1200"/>
                        <a:buFont typeface="Open Sans"/>
                        <a:buNone/>
                      </a:pPr>
                      <a:r>
                        <a:rPr lang="en-BE" sz="1200">
                          <a:solidFill>
                            <a:srgbClr val="FFFFFF"/>
                          </a:solidFill>
                          <a:latin typeface="Open Sans"/>
                          <a:ea typeface="Open Sans"/>
                          <a:cs typeface="Open Sans"/>
                          <a:sym typeface="Open Sans"/>
                        </a:rPr>
                        <a:t>TRANSPORT SECURITY</a:t>
                      </a:r>
                      <a:endParaRPr sz="1200">
                        <a:solidFill>
                          <a:srgbClr val="FFFFFF"/>
                        </a:solidFill>
                        <a:latin typeface="Open Sans"/>
                        <a:ea typeface="Open Sans"/>
                        <a:cs typeface="Open Sans"/>
                        <a:sym typeface="Open Sans"/>
                      </a:endParaRPr>
                    </a:p>
                  </a:txBody>
                  <a:tcPr marT="91425" marB="91425" marR="182875" marL="1828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172B"/>
                    </a:solidFill>
                  </a:tcPr>
                </a:tc>
                <a:tc>
                  <a:txBody>
                    <a:bodyPr/>
                    <a:lstStyle/>
                    <a:p>
                      <a:pPr indent="0" lvl="0" marL="0" marR="0" rtl="0" algn="l">
                        <a:spcBef>
                          <a:spcPts val="0"/>
                        </a:spcBef>
                        <a:spcAft>
                          <a:spcPts val="0"/>
                        </a:spcAft>
                        <a:buClr>
                          <a:srgbClr val="FFFFFF"/>
                        </a:buClr>
                        <a:buSzPts val="1100"/>
                        <a:buFont typeface="Open Sans"/>
                        <a:buNone/>
                      </a:pPr>
                      <a:r>
                        <a:rPr lang="en-BE" sz="1100">
                          <a:solidFill>
                            <a:srgbClr val="FFFFFF"/>
                          </a:solidFill>
                          <a:latin typeface="Open Sans"/>
                          <a:ea typeface="Open Sans"/>
                          <a:cs typeface="Open Sans"/>
                          <a:sym typeface="Open Sans"/>
                        </a:rPr>
                        <a:t>All communication between your PC and your Hosted Remote Desktop environment is made through SSL. This protocol employs 128-bit encryption to protect your data in transport.</a:t>
                      </a:r>
                      <a:endParaRPr sz="1100">
                        <a:solidFill>
                          <a:srgbClr val="FFFFFF"/>
                        </a:solidFill>
                        <a:latin typeface="Open Sans"/>
                        <a:ea typeface="Open Sans"/>
                        <a:cs typeface="Open Sans"/>
                        <a:sym typeface="Open Sans"/>
                      </a:endParaRPr>
                    </a:p>
                  </a:txBody>
                  <a:tcPr marT="91425" marB="91425" marR="182875" marL="1828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172B"/>
                    </a:solidFill>
                  </a:tcPr>
                </a:tc>
              </a:tr>
              <a:tr h="674425">
                <a:tc>
                  <a:txBody>
                    <a:bodyPr/>
                    <a:lstStyle/>
                    <a:p>
                      <a:pPr indent="0" lvl="0" marL="0" marR="0" rtl="0" algn="l">
                        <a:spcBef>
                          <a:spcPts val="0"/>
                        </a:spcBef>
                        <a:spcAft>
                          <a:spcPts val="0"/>
                        </a:spcAft>
                        <a:buClr>
                          <a:srgbClr val="FFFFFF"/>
                        </a:buClr>
                        <a:buSzPts val="1200"/>
                        <a:buFont typeface="Open Sans"/>
                        <a:buNone/>
                      </a:pPr>
                      <a:r>
                        <a:rPr lang="en-BE" sz="1200">
                          <a:solidFill>
                            <a:srgbClr val="FFFFFF"/>
                          </a:solidFill>
                          <a:latin typeface="Open Sans"/>
                          <a:ea typeface="Open Sans"/>
                          <a:cs typeface="Open Sans"/>
                          <a:sym typeface="Open Sans"/>
                        </a:rPr>
                        <a:t>FIREWALL SECURITY</a:t>
                      </a:r>
                      <a:endParaRPr sz="1200">
                        <a:solidFill>
                          <a:srgbClr val="FFFFFF"/>
                        </a:solidFill>
                        <a:latin typeface="Open Sans"/>
                        <a:ea typeface="Open Sans"/>
                        <a:cs typeface="Open Sans"/>
                        <a:sym typeface="Open Sans"/>
                      </a:endParaRPr>
                    </a:p>
                  </a:txBody>
                  <a:tcPr marT="91425" marB="91425" marR="182875" marL="1828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172B"/>
                    </a:solidFill>
                  </a:tcPr>
                </a:tc>
                <a:tc>
                  <a:txBody>
                    <a:bodyPr/>
                    <a:lstStyle/>
                    <a:p>
                      <a:pPr indent="0" lvl="0" marL="0" marR="0" rtl="0" algn="l">
                        <a:spcBef>
                          <a:spcPts val="0"/>
                        </a:spcBef>
                        <a:spcAft>
                          <a:spcPts val="0"/>
                        </a:spcAft>
                        <a:buClr>
                          <a:srgbClr val="FFFFFF"/>
                        </a:buClr>
                        <a:buSzPts val="1100"/>
                        <a:buFont typeface="Open Sans"/>
                        <a:buNone/>
                      </a:pPr>
                      <a:r>
                        <a:rPr lang="en-BE" sz="1100">
                          <a:solidFill>
                            <a:srgbClr val="FFFFFF"/>
                          </a:solidFill>
                          <a:latin typeface="Open Sans"/>
                          <a:ea typeface="Open Sans"/>
                          <a:cs typeface="Open Sans"/>
                          <a:sym typeface="Open Sans"/>
                        </a:rPr>
                        <a:t>All ports into and out of the data center are blocked except for the few ports necessary to provide access to your solution. Intrusion detection provides added security.</a:t>
                      </a:r>
                      <a:endParaRPr sz="1100">
                        <a:solidFill>
                          <a:srgbClr val="FFFFFF"/>
                        </a:solidFill>
                        <a:latin typeface="Open Sans"/>
                        <a:ea typeface="Open Sans"/>
                        <a:cs typeface="Open Sans"/>
                        <a:sym typeface="Open Sans"/>
                      </a:endParaRPr>
                    </a:p>
                  </a:txBody>
                  <a:tcPr marT="91425" marB="91425" marR="182875" marL="1828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172B"/>
                    </a:solidFill>
                  </a:tcPr>
                </a:tc>
              </a:tr>
              <a:tr h="1169000">
                <a:tc>
                  <a:txBody>
                    <a:bodyPr/>
                    <a:lstStyle/>
                    <a:p>
                      <a:pPr indent="0" lvl="0" marL="0" marR="0" rtl="0" algn="l">
                        <a:spcBef>
                          <a:spcPts val="0"/>
                        </a:spcBef>
                        <a:spcAft>
                          <a:spcPts val="0"/>
                        </a:spcAft>
                        <a:buClr>
                          <a:srgbClr val="FFFFFF"/>
                        </a:buClr>
                        <a:buSzPts val="1200"/>
                        <a:buFont typeface="Open Sans"/>
                        <a:buNone/>
                      </a:pPr>
                      <a:r>
                        <a:rPr lang="en-BE" sz="1200">
                          <a:solidFill>
                            <a:srgbClr val="FFFFFF"/>
                          </a:solidFill>
                          <a:latin typeface="Open Sans"/>
                          <a:ea typeface="Open Sans"/>
                          <a:cs typeface="Open Sans"/>
                          <a:sym typeface="Open Sans"/>
                        </a:rPr>
                        <a:t>WINDOWS SECURITY</a:t>
                      </a:r>
                      <a:endParaRPr sz="1200">
                        <a:solidFill>
                          <a:srgbClr val="FFFFFF"/>
                        </a:solidFill>
                        <a:latin typeface="Open Sans"/>
                        <a:ea typeface="Open Sans"/>
                        <a:cs typeface="Open Sans"/>
                        <a:sym typeface="Open Sans"/>
                      </a:endParaRPr>
                    </a:p>
                  </a:txBody>
                  <a:tcPr marT="91425" marB="91425" marR="182875" marL="1828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172B"/>
                    </a:solidFill>
                  </a:tcPr>
                </a:tc>
                <a:tc>
                  <a:txBody>
                    <a:bodyPr/>
                    <a:lstStyle/>
                    <a:p>
                      <a:pPr indent="0" lvl="0" marL="0" marR="0" rtl="0" algn="l">
                        <a:spcBef>
                          <a:spcPts val="0"/>
                        </a:spcBef>
                        <a:spcAft>
                          <a:spcPts val="0"/>
                        </a:spcAft>
                        <a:buClr>
                          <a:srgbClr val="FFFFFF"/>
                        </a:buClr>
                        <a:buSzPts val="1100"/>
                        <a:buFont typeface="Open Sans"/>
                        <a:buNone/>
                      </a:pPr>
                      <a:r>
                        <a:rPr lang="en-BE" sz="1100">
                          <a:solidFill>
                            <a:srgbClr val="FFFFFF"/>
                          </a:solidFill>
                          <a:latin typeface="Open Sans"/>
                          <a:ea typeface="Open Sans"/>
                          <a:cs typeface="Open Sans"/>
                          <a:sym typeface="Open Sans"/>
                        </a:rPr>
                        <a:t>DiscoverTec employs the strictest possible Windows lock-down techniques. Users only have access to the functions required for the functioning of their Hosted Remote Desktop solution, and they are securely separated from all other users in the data center. All servers run Windows 2008 R2 or above and any applicable security patches are applied shortly after they become available.</a:t>
                      </a:r>
                      <a:endParaRPr sz="1100">
                        <a:solidFill>
                          <a:srgbClr val="FFFFFF"/>
                        </a:solidFill>
                        <a:latin typeface="Open Sans"/>
                        <a:ea typeface="Open Sans"/>
                        <a:cs typeface="Open Sans"/>
                        <a:sym typeface="Open Sans"/>
                      </a:endParaRPr>
                    </a:p>
                  </a:txBody>
                  <a:tcPr marT="91425" marB="91425" marR="182875" marL="1828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172B"/>
                    </a:solidFill>
                  </a:tcPr>
                </a:tc>
              </a:tr>
              <a:tr h="539525">
                <a:tc>
                  <a:txBody>
                    <a:bodyPr/>
                    <a:lstStyle/>
                    <a:p>
                      <a:pPr indent="0" lvl="0" marL="0" marR="0" rtl="0" algn="l">
                        <a:spcBef>
                          <a:spcPts val="0"/>
                        </a:spcBef>
                        <a:spcAft>
                          <a:spcPts val="0"/>
                        </a:spcAft>
                        <a:buClr>
                          <a:srgbClr val="FFFFFF"/>
                        </a:buClr>
                        <a:buSzPts val="1200"/>
                        <a:buFont typeface="Open Sans"/>
                        <a:buNone/>
                      </a:pPr>
                      <a:r>
                        <a:rPr lang="en-BE" sz="1200">
                          <a:solidFill>
                            <a:srgbClr val="FFFFFF"/>
                          </a:solidFill>
                          <a:latin typeface="Open Sans"/>
                          <a:ea typeface="Open Sans"/>
                          <a:cs typeface="Open Sans"/>
                          <a:sym typeface="Open Sans"/>
                        </a:rPr>
                        <a:t>DATA SECURITY</a:t>
                      </a:r>
                      <a:endParaRPr sz="1200">
                        <a:solidFill>
                          <a:srgbClr val="FFFFFF"/>
                        </a:solidFill>
                        <a:latin typeface="Open Sans"/>
                        <a:ea typeface="Open Sans"/>
                        <a:cs typeface="Open Sans"/>
                        <a:sym typeface="Open Sans"/>
                      </a:endParaRPr>
                    </a:p>
                  </a:txBody>
                  <a:tcPr marT="91425" marB="91425" marR="182875" marL="1828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172B"/>
                    </a:solidFill>
                  </a:tcPr>
                </a:tc>
                <a:tc>
                  <a:txBody>
                    <a:bodyPr/>
                    <a:lstStyle/>
                    <a:p>
                      <a:pPr indent="0" lvl="0" marL="0" marR="0" rtl="0" algn="l">
                        <a:spcBef>
                          <a:spcPts val="0"/>
                        </a:spcBef>
                        <a:spcAft>
                          <a:spcPts val="0"/>
                        </a:spcAft>
                        <a:buClr>
                          <a:srgbClr val="FFFFFF"/>
                        </a:buClr>
                        <a:buSzPts val="1100"/>
                        <a:buFont typeface="Open Sans"/>
                        <a:buNone/>
                      </a:pPr>
                      <a:r>
                        <a:rPr lang="en-BE" sz="1100">
                          <a:solidFill>
                            <a:srgbClr val="FFFFFF"/>
                          </a:solidFill>
                          <a:latin typeface="Open Sans"/>
                          <a:ea typeface="Open Sans"/>
                          <a:cs typeface="Open Sans"/>
                          <a:sym typeface="Open Sans"/>
                        </a:rPr>
                        <a:t>Databases are kept completely isolated, strong passwords are required, and access is strictly limited.</a:t>
                      </a:r>
                      <a:endParaRPr sz="1100">
                        <a:solidFill>
                          <a:srgbClr val="FFFFFF"/>
                        </a:solidFill>
                        <a:latin typeface="Open Sans"/>
                        <a:ea typeface="Open Sans"/>
                        <a:cs typeface="Open Sans"/>
                        <a:sym typeface="Open Sans"/>
                      </a:endParaRPr>
                    </a:p>
                  </a:txBody>
                  <a:tcPr marT="91425" marB="91425" marR="182875" marL="1828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172B"/>
                    </a:solidFill>
                  </a:tcPr>
                </a:tc>
              </a:tr>
              <a:tr h="839275">
                <a:tc>
                  <a:txBody>
                    <a:bodyPr/>
                    <a:lstStyle/>
                    <a:p>
                      <a:pPr indent="0" lvl="0" marL="0" marR="0" rtl="0" algn="l">
                        <a:spcBef>
                          <a:spcPts val="0"/>
                        </a:spcBef>
                        <a:spcAft>
                          <a:spcPts val="0"/>
                        </a:spcAft>
                        <a:buClr>
                          <a:srgbClr val="FFFFFF"/>
                        </a:buClr>
                        <a:buSzPts val="1200"/>
                        <a:buFont typeface="Open Sans"/>
                        <a:buNone/>
                      </a:pPr>
                      <a:r>
                        <a:rPr lang="en-BE" sz="1200">
                          <a:solidFill>
                            <a:srgbClr val="FFFFFF"/>
                          </a:solidFill>
                          <a:latin typeface="Open Sans"/>
                          <a:ea typeface="Open Sans"/>
                          <a:cs typeface="Open Sans"/>
                          <a:sym typeface="Open Sans"/>
                        </a:rPr>
                        <a:t>PASSWORD SECURITY</a:t>
                      </a:r>
                      <a:endParaRPr sz="1200">
                        <a:solidFill>
                          <a:srgbClr val="FFFFFF"/>
                        </a:solidFill>
                        <a:latin typeface="Open Sans"/>
                        <a:ea typeface="Open Sans"/>
                        <a:cs typeface="Open Sans"/>
                        <a:sym typeface="Open Sans"/>
                      </a:endParaRPr>
                    </a:p>
                  </a:txBody>
                  <a:tcPr marT="91425" marB="91425" marR="182875" marL="1828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172B"/>
                    </a:solidFill>
                  </a:tcPr>
                </a:tc>
                <a:tc>
                  <a:txBody>
                    <a:bodyPr/>
                    <a:lstStyle/>
                    <a:p>
                      <a:pPr indent="0" lvl="0" marL="0" marR="0" rtl="0" algn="l">
                        <a:spcBef>
                          <a:spcPts val="0"/>
                        </a:spcBef>
                        <a:spcAft>
                          <a:spcPts val="0"/>
                        </a:spcAft>
                        <a:buClr>
                          <a:srgbClr val="FFFFFF"/>
                        </a:buClr>
                        <a:buSzPts val="1100"/>
                        <a:buFont typeface="Open Sans"/>
                        <a:buNone/>
                      </a:pPr>
                      <a:r>
                        <a:rPr lang="en-BE" sz="1100">
                          <a:solidFill>
                            <a:srgbClr val="FFFFFF"/>
                          </a:solidFill>
                          <a:latin typeface="Open Sans"/>
                          <a:ea typeface="Open Sans"/>
                          <a:cs typeface="Open Sans"/>
                          <a:sym typeface="Open Sans"/>
                        </a:rPr>
                        <a:t>Strong password requirements are maintained for all deployments. These passwords that are made up of combinations of upper and lowercase letters, symbols and numbers are extremely effective in preventing unauthorized access.</a:t>
                      </a:r>
                      <a:endParaRPr sz="1100">
                        <a:solidFill>
                          <a:srgbClr val="FFFFFF"/>
                        </a:solidFill>
                        <a:latin typeface="Open Sans"/>
                        <a:ea typeface="Open Sans"/>
                        <a:cs typeface="Open Sans"/>
                        <a:sym typeface="Open Sans"/>
                      </a:endParaRPr>
                    </a:p>
                  </a:txBody>
                  <a:tcPr marT="91425" marB="91425" marR="182875" marL="1828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172B"/>
                    </a:solidFill>
                  </a:tcPr>
                </a:tc>
              </a:tr>
              <a:tr h="539525">
                <a:tc>
                  <a:txBody>
                    <a:bodyPr/>
                    <a:lstStyle/>
                    <a:p>
                      <a:pPr indent="0" lvl="0" marL="0" marR="0" rtl="0" algn="l">
                        <a:spcBef>
                          <a:spcPts val="0"/>
                        </a:spcBef>
                        <a:spcAft>
                          <a:spcPts val="0"/>
                        </a:spcAft>
                        <a:buClr>
                          <a:srgbClr val="FFFFFF"/>
                        </a:buClr>
                        <a:buSzPts val="1200"/>
                        <a:buFont typeface="Open Sans"/>
                        <a:buNone/>
                      </a:pPr>
                      <a:r>
                        <a:rPr lang="en-BE" sz="1200">
                          <a:solidFill>
                            <a:srgbClr val="FFFFFF"/>
                          </a:solidFill>
                          <a:latin typeface="Open Sans"/>
                          <a:ea typeface="Open Sans"/>
                          <a:cs typeface="Open Sans"/>
                          <a:sym typeface="Open Sans"/>
                        </a:rPr>
                        <a:t>VIRUS SECURITY</a:t>
                      </a:r>
                      <a:endParaRPr sz="1200">
                        <a:solidFill>
                          <a:srgbClr val="FFFFFF"/>
                        </a:solidFill>
                        <a:latin typeface="Open Sans"/>
                        <a:ea typeface="Open Sans"/>
                        <a:cs typeface="Open Sans"/>
                        <a:sym typeface="Open Sans"/>
                      </a:endParaRPr>
                    </a:p>
                  </a:txBody>
                  <a:tcPr marT="91425" marB="91425" marR="182875" marL="1828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172B"/>
                    </a:solidFill>
                  </a:tcPr>
                </a:tc>
                <a:tc>
                  <a:txBody>
                    <a:bodyPr/>
                    <a:lstStyle/>
                    <a:p>
                      <a:pPr indent="0" lvl="0" marL="0" marR="0" rtl="0" algn="l">
                        <a:spcBef>
                          <a:spcPts val="0"/>
                        </a:spcBef>
                        <a:spcAft>
                          <a:spcPts val="0"/>
                        </a:spcAft>
                        <a:buClr>
                          <a:srgbClr val="FFFFFF"/>
                        </a:buClr>
                        <a:buSzPts val="1100"/>
                        <a:buFont typeface="Open Sans"/>
                        <a:buNone/>
                      </a:pPr>
                      <a:r>
                        <a:rPr lang="en-BE" sz="1100">
                          <a:solidFill>
                            <a:srgbClr val="FFFFFF"/>
                          </a:solidFill>
                          <a:latin typeface="Open Sans"/>
                          <a:ea typeface="Open Sans"/>
                          <a:cs typeface="Open Sans"/>
                          <a:sym typeface="Open Sans"/>
                        </a:rPr>
                        <a:t>Microsoft Forefront software is employed and kept continually up to date to ensure a clean, safe environment.</a:t>
                      </a:r>
                      <a:endParaRPr sz="1100">
                        <a:solidFill>
                          <a:srgbClr val="FFFFFF"/>
                        </a:solidFill>
                        <a:latin typeface="Open Sans"/>
                        <a:ea typeface="Open Sans"/>
                        <a:cs typeface="Open Sans"/>
                        <a:sym typeface="Open Sans"/>
                      </a:endParaRPr>
                    </a:p>
                  </a:txBody>
                  <a:tcPr marT="91425" marB="91425" marR="182875" marL="18287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03172B"/>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1"/>
          <p:cNvSpPr txBox="1"/>
          <p:nvPr/>
        </p:nvSpPr>
        <p:spPr>
          <a:xfrm>
            <a:off x="527136" y="85061"/>
            <a:ext cx="767703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BE" sz="3200">
                <a:solidFill>
                  <a:srgbClr val="002060"/>
                </a:solidFill>
                <a:latin typeface="Open Sans"/>
                <a:ea typeface="Open Sans"/>
                <a:cs typeface="Open Sans"/>
                <a:sym typeface="Open Sans"/>
              </a:rPr>
              <a:t>TABLE OF CONTENTS</a:t>
            </a:r>
            <a:endParaRPr/>
          </a:p>
        </p:txBody>
      </p:sp>
      <p:graphicFrame>
        <p:nvGraphicFramePr>
          <p:cNvPr id="74" name="Google Shape;74;p11"/>
          <p:cNvGraphicFramePr/>
          <p:nvPr/>
        </p:nvGraphicFramePr>
        <p:xfrm>
          <a:off x="656357" y="1971941"/>
          <a:ext cx="3000000" cy="3000000"/>
        </p:xfrm>
        <a:graphic>
          <a:graphicData uri="http://schemas.openxmlformats.org/drawingml/2006/table">
            <a:tbl>
              <a:tblPr bandRow="1" firstRow="1">
                <a:noFill/>
                <a:tableStyleId>{71A3945A-B4EB-4772-AA8F-707432AB92EC}</a:tableStyleId>
              </a:tblPr>
              <a:tblGrid>
                <a:gridCol w="9235450"/>
                <a:gridCol w="1643850"/>
              </a:tblGrid>
              <a:tr h="370850">
                <a:tc>
                  <a:txBody>
                    <a:bodyPr/>
                    <a:lstStyle/>
                    <a:p>
                      <a:pPr indent="0" lvl="0" marL="0" marR="0" rtl="0" algn="l">
                        <a:spcBef>
                          <a:spcPts val="0"/>
                        </a:spcBef>
                        <a:spcAft>
                          <a:spcPts val="0"/>
                        </a:spcAft>
                        <a:buNone/>
                      </a:pPr>
                      <a:r>
                        <a:rPr b="0" lang="en-BE" sz="1400" u="none" cap="none" strike="noStrike">
                          <a:solidFill>
                            <a:srgbClr val="002060"/>
                          </a:solidFill>
                          <a:latin typeface="Open Sans"/>
                          <a:ea typeface="Open Sans"/>
                          <a:cs typeface="Open Sans"/>
                          <a:sym typeface="Open Sans"/>
                        </a:rPr>
                        <a:t>Installation procedures</a:t>
                      </a:r>
                      <a:endParaRPr/>
                    </a:p>
                  </a:txBody>
                  <a:tcPr marT="45725" marB="45725" marR="91450" marL="91450">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8F8F8"/>
                    </a:solidFill>
                  </a:tcPr>
                </a:tc>
                <a:tc>
                  <a:txBody>
                    <a:bodyPr/>
                    <a:lstStyle/>
                    <a:p>
                      <a:pPr indent="0" lvl="0" marL="0" marR="0" rtl="0" algn="ctr">
                        <a:spcBef>
                          <a:spcPts val="0"/>
                        </a:spcBef>
                        <a:spcAft>
                          <a:spcPts val="0"/>
                        </a:spcAft>
                        <a:buNone/>
                      </a:pPr>
                      <a:r>
                        <a:rPr b="0" lang="en-BE" sz="1400">
                          <a:solidFill>
                            <a:srgbClr val="002060"/>
                          </a:solidFill>
                          <a:latin typeface="Open Sans"/>
                          <a:ea typeface="Open Sans"/>
                          <a:cs typeface="Open Sans"/>
                          <a:sym typeface="Open Sans"/>
                        </a:rPr>
                        <a:t>3</a:t>
                      </a:r>
                      <a:endParaRPr/>
                    </a:p>
                  </a:txBody>
                  <a:tcPr marT="45725" marB="45725" marR="91450" marL="91450">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8F8F8"/>
                    </a:solidFill>
                  </a:tcPr>
                </a:tc>
              </a:tr>
              <a:tr h="370850">
                <a:tc>
                  <a:txBody>
                    <a:bodyPr/>
                    <a:lstStyle/>
                    <a:p>
                      <a:pPr indent="0" lvl="0" marL="0" marR="0" rtl="0" algn="l">
                        <a:spcBef>
                          <a:spcPts val="0"/>
                        </a:spcBef>
                        <a:spcAft>
                          <a:spcPts val="0"/>
                        </a:spcAft>
                        <a:buNone/>
                      </a:pPr>
                      <a:r>
                        <a:rPr b="0" lang="en-BE" sz="1400">
                          <a:solidFill>
                            <a:srgbClr val="002060"/>
                          </a:solidFill>
                          <a:latin typeface="Open Sans"/>
                          <a:ea typeface="Open Sans"/>
                          <a:cs typeface="Open Sans"/>
                          <a:sym typeface="Open Sans"/>
                        </a:rPr>
                        <a:t>Theft, security and reporting</a:t>
                      </a:r>
                      <a:endParaRPr/>
                    </a:p>
                  </a:txBody>
                  <a:tcPr marT="45725" marB="45725" marR="91450" marL="91450">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8F8F8"/>
                    </a:solidFill>
                  </a:tcPr>
                </a:tc>
                <a:tc>
                  <a:txBody>
                    <a:bodyPr/>
                    <a:lstStyle/>
                    <a:p>
                      <a:pPr indent="0" lvl="0" marL="0" marR="0" rtl="0" algn="ctr">
                        <a:spcBef>
                          <a:spcPts val="0"/>
                        </a:spcBef>
                        <a:spcAft>
                          <a:spcPts val="0"/>
                        </a:spcAft>
                        <a:buNone/>
                      </a:pPr>
                      <a:r>
                        <a:rPr b="0" lang="en-BE" sz="1400">
                          <a:solidFill>
                            <a:srgbClr val="002060"/>
                          </a:solidFill>
                          <a:latin typeface="Open Sans"/>
                          <a:ea typeface="Open Sans"/>
                          <a:cs typeface="Open Sans"/>
                          <a:sym typeface="Open Sans"/>
                        </a:rPr>
                        <a:t>10</a:t>
                      </a:r>
                      <a:endParaRPr/>
                    </a:p>
                  </a:txBody>
                  <a:tcPr marT="45725" marB="45725" marR="91450" marL="91450">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8F8F8"/>
                    </a:solidFill>
                  </a:tcPr>
                </a:tc>
              </a:tr>
              <a:tr h="370850">
                <a:tc>
                  <a:txBody>
                    <a:bodyPr/>
                    <a:lstStyle/>
                    <a:p>
                      <a:pPr indent="0" lvl="0" marL="0" marR="0" rtl="0" algn="l">
                        <a:spcBef>
                          <a:spcPts val="0"/>
                        </a:spcBef>
                        <a:spcAft>
                          <a:spcPts val="0"/>
                        </a:spcAft>
                        <a:buNone/>
                      </a:pPr>
                      <a:r>
                        <a:rPr b="0" lang="en-BE" sz="1400">
                          <a:solidFill>
                            <a:srgbClr val="002060"/>
                          </a:solidFill>
                          <a:latin typeface="Open Sans"/>
                          <a:ea typeface="Open Sans"/>
                          <a:cs typeface="Open Sans"/>
                          <a:sym typeface="Open Sans"/>
                        </a:rPr>
                        <a:t>Worldwide coverage</a:t>
                      </a:r>
                      <a:endParaRPr/>
                    </a:p>
                  </a:txBody>
                  <a:tcPr marT="45725" marB="45725" marR="91450" marL="91450">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8F8F8"/>
                    </a:solidFill>
                  </a:tcPr>
                </a:tc>
                <a:tc>
                  <a:txBody>
                    <a:bodyPr/>
                    <a:lstStyle/>
                    <a:p>
                      <a:pPr indent="0" lvl="0" marL="0" marR="0" rtl="0" algn="ctr">
                        <a:spcBef>
                          <a:spcPts val="0"/>
                        </a:spcBef>
                        <a:spcAft>
                          <a:spcPts val="0"/>
                        </a:spcAft>
                        <a:buNone/>
                      </a:pPr>
                      <a:r>
                        <a:rPr b="0" lang="en-BE" sz="1400">
                          <a:solidFill>
                            <a:srgbClr val="002060"/>
                          </a:solidFill>
                          <a:latin typeface="Open Sans"/>
                          <a:ea typeface="Open Sans"/>
                          <a:cs typeface="Open Sans"/>
                          <a:sym typeface="Open Sans"/>
                        </a:rPr>
                        <a:t>13</a:t>
                      </a:r>
                      <a:endParaRPr/>
                    </a:p>
                  </a:txBody>
                  <a:tcPr marT="45725" marB="45725" marR="91450" marL="91450">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8F8F8"/>
                    </a:solidFill>
                  </a:tcPr>
                </a:tc>
              </a:tr>
              <a:tr h="370850">
                <a:tc>
                  <a:txBody>
                    <a:bodyPr/>
                    <a:lstStyle/>
                    <a:p>
                      <a:pPr indent="0" lvl="0" marL="0" marR="0" rtl="0" algn="l">
                        <a:spcBef>
                          <a:spcPts val="0"/>
                        </a:spcBef>
                        <a:spcAft>
                          <a:spcPts val="0"/>
                        </a:spcAft>
                        <a:buNone/>
                      </a:pPr>
                      <a:r>
                        <a:rPr b="0" lang="en-BE" sz="1400">
                          <a:solidFill>
                            <a:srgbClr val="002060"/>
                          </a:solidFill>
                          <a:latin typeface="Open Sans"/>
                          <a:ea typeface="Open Sans"/>
                          <a:cs typeface="Open Sans"/>
                          <a:sym typeface="Open Sans"/>
                        </a:rPr>
                        <a:t>Device security protocal</a:t>
                      </a:r>
                      <a:endParaRPr/>
                    </a:p>
                  </a:txBody>
                  <a:tcPr marT="45725" marB="45725" marR="91450" marL="91450">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8F8F8"/>
                    </a:solidFill>
                  </a:tcPr>
                </a:tc>
                <a:tc>
                  <a:txBody>
                    <a:bodyPr/>
                    <a:lstStyle/>
                    <a:p>
                      <a:pPr indent="0" lvl="0" marL="0" marR="0" rtl="0" algn="ctr">
                        <a:spcBef>
                          <a:spcPts val="0"/>
                        </a:spcBef>
                        <a:spcAft>
                          <a:spcPts val="0"/>
                        </a:spcAft>
                        <a:buNone/>
                      </a:pPr>
                      <a:r>
                        <a:rPr b="0" lang="en-BE" sz="1400">
                          <a:solidFill>
                            <a:srgbClr val="002060"/>
                          </a:solidFill>
                          <a:latin typeface="Open Sans"/>
                          <a:ea typeface="Open Sans"/>
                          <a:cs typeface="Open Sans"/>
                          <a:sym typeface="Open Sans"/>
                        </a:rPr>
                        <a:t>17</a:t>
                      </a:r>
                      <a:endParaRPr/>
                    </a:p>
                  </a:txBody>
                  <a:tcPr marT="45725" marB="45725" marR="91450" marL="91450">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8F8F8"/>
                    </a:solidFill>
                  </a:tcPr>
                </a:tc>
              </a:tr>
              <a:tr h="370850">
                <a:tc>
                  <a:txBody>
                    <a:bodyPr/>
                    <a:lstStyle/>
                    <a:p>
                      <a:pPr indent="0" lvl="0" marL="0" marR="0" rtl="0" algn="l">
                        <a:spcBef>
                          <a:spcPts val="0"/>
                        </a:spcBef>
                        <a:spcAft>
                          <a:spcPts val="0"/>
                        </a:spcAft>
                        <a:buNone/>
                      </a:pPr>
                      <a:r>
                        <a:rPr b="0" lang="en-BE" sz="1400">
                          <a:solidFill>
                            <a:srgbClr val="002060"/>
                          </a:solidFill>
                          <a:latin typeface="Open Sans"/>
                          <a:ea typeface="Open Sans"/>
                          <a:cs typeface="Open Sans"/>
                          <a:sym typeface="Open Sans"/>
                        </a:rPr>
                        <a:t>System architecture</a:t>
                      </a:r>
                      <a:endParaRPr/>
                    </a:p>
                  </a:txBody>
                  <a:tcPr marT="45725" marB="45725" marR="91450" marL="91450">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8F8F8"/>
                    </a:solidFill>
                  </a:tcPr>
                </a:tc>
                <a:tc>
                  <a:txBody>
                    <a:bodyPr/>
                    <a:lstStyle/>
                    <a:p>
                      <a:pPr indent="0" lvl="0" marL="0" marR="0" rtl="0" algn="ctr">
                        <a:spcBef>
                          <a:spcPts val="0"/>
                        </a:spcBef>
                        <a:spcAft>
                          <a:spcPts val="0"/>
                        </a:spcAft>
                        <a:buNone/>
                      </a:pPr>
                      <a:r>
                        <a:rPr b="0" lang="en-BE" sz="1400">
                          <a:solidFill>
                            <a:srgbClr val="002060"/>
                          </a:solidFill>
                          <a:latin typeface="Open Sans"/>
                          <a:ea typeface="Open Sans"/>
                          <a:cs typeface="Open Sans"/>
                          <a:sym typeface="Open Sans"/>
                        </a:rPr>
                        <a:t>18</a:t>
                      </a:r>
                      <a:endParaRPr/>
                    </a:p>
                  </a:txBody>
                  <a:tcPr marT="45725" marB="45725" marR="91450" marL="91450">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8F8F8"/>
                    </a:solidFill>
                  </a:tcPr>
                </a:tc>
              </a:tr>
            </a:tbl>
          </a:graphicData>
        </a:graphic>
      </p:graphicFrame>
      <p:sp>
        <p:nvSpPr>
          <p:cNvPr id="75" name="Google Shape;75;p11"/>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2"/>
          <p:cNvSpPr txBox="1"/>
          <p:nvPr/>
        </p:nvSpPr>
        <p:spPr>
          <a:xfrm>
            <a:off x="207758" y="90272"/>
            <a:ext cx="767703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BE" sz="3200">
                <a:solidFill>
                  <a:srgbClr val="002060"/>
                </a:solidFill>
                <a:latin typeface="Open Sans"/>
                <a:ea typeface="Open Sans"/>
                <a:cs typeface="Open Sans"/>
                <a:sym typeface="Open Sans"/>
              </a:rPr>
              <a:t>INSTALLATION PROCEDURES</a:t>
            </a:r>
            <a:endParaRPr/>
          </a:p>
        </p:txBody>
      </p:sp>
      <p:sp>
        <p:nvSpPr>
          <p:cNvPr id="81" name="Google Shape;81;p12"/>
          <p:cNvSpPr txBox="1"/>
          <p:nvPr>
            <p:ph idx="12" type="sldNum"/>
          </p:nvPr>
        </p:nvSpPr>
        <p:spPr>
          <a:xfrm>
            <a:off x="9246704" y="6346411"/>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sp>
        <p:nvSpPr>
          <p:cNvPr id="82" name="Google Shape;82;p12"/>
          <p:cNvSpPr txBox="1"/>
          <p:nvPr/>
        </p:nvSpPr>
        <p:spPr>
          <a:xfrm>
            <a:off x="9285661" y="5316560"/>
            <a:ext cx="1294500" cy="4968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FFFFFF"/>
              </a:buClr>
              <a:buSzPts val="1800"/>
              <a:buFont typeface="Open Sans Light"/>
              <a:buNone/>
            </a:pPr>
            <a:r>
              <a:rPr lang="en-BE" sz="1800">
                <a:solidFill>
                  <a:srgbClr val="FFFFFF"/>
                </a:solidFill>
                <a:latin typeface="Open Sans Light"/>
                <a:ea typeface="Open Sans Light"/>
                <a:cs typeface="Open Sans Light"/>
                <a:sym typeface="Open Sans Light"/>
              </a:rPr>
              <a:t>Bolt &amp; Washer</a:t>
            </a:r>
            <a:endParaRPr sz="1800">
              <a:solidFill>
                <a:srgbClr val="FFFFFF"/>
              </a:solidFill>
              <a:latin typeface="Open Sans Light"/>
              <a:ea typeface="Open Sans Light"/>
              <a:cs typeface="Open Sans Light"/>
              <a:sym typeface="Open Sans Light"/>
            </a:endParaRPr>
          </a:p>
        </p:txBody>
      </p:sp>
      <p:pic>
        <p:nvPicPr>
          <p:cNvPr id="83" name="Google Shape;83;p12"/>
          <p:cNvPicPr preferRelativeResize="0"/>
          <p:nvPr/>
        </p:nvPicPr>
        <p:blipFill rotWithShape="1">
          <a:blip r:embed="rId3">
            <a:alphaModFix/>
          </a:blip>
          <a:srcRect b="0" l="0" r="0" t="22449"/>
          <a:stretch/>
        </p:blipFill>
        <p:spPr>
          <a:xfrm>
            <a:off x="9028071" y="500542"/>
            <a:ext cx="3810726" cy="3961037"/>
          </a:xfrm>
          <a:prstGeom prst="rect">
            <a:avLst/>
          </a:prstGeom>
          <a:noFill/>
          <a:ln>
            <a:noFill/>
          </a:ln>
          <a:effectLst>
            <a:outerShdw blurRad="142875" rotWithShape="0" algn="bl" dir="5340000" dist="57150">
              <a:srgbClr val="000000">
                <a:alpha val="26666"/>
              </a:srgbClr>
            </a:outerShdw>
          </a:effectLst>
        </p:spPr>
      </p:pic>
      <p:pic>
        <p:nvPicPr>
          <p:cNvPr id="84" name="Google Shape;84;p12"/>
          <p:cNvPicPr preferRelativeResize="0"/>
          <p:nvPr/>
        </p:nvPicPr>
        <p:blipFill rotWithShape="1">
          <a:blip r:embed="rId4">
            <a:alphaModFix/>
          </a:blip>
          <a:srcRect b="22462" l="0" r="0" t="19565"/>
          <a:stretch/>
        </p:blipFill>
        <p:spPr>
          <a:xfrm>
            <a:off x="8618150" y="4098955"/>
            <a:ext cx="2925325" cy="1695760"/>
          </a:xfrm>
          <a:prstGeom prst="rect">
            <a:avLst/>
          </a:prstGeom>
          <a:noFill/>
          <a:ln>
            <a:noFill/>
          </a:ln>
          <a:effectLst>
            <a:outerShdw blurRad="142875" rotWithShape="0" algn="bl" dir="4260000" dist="76200">
              <a:srgbClr val="000000">
                <a:alpha val="49803"/>
              </a:srgbClr>
            </a:outerShdw>
          </a:effectLst>
        </p:spPr>
      </p:pic>
      <p:sp>
        <p:nvSpPr>
          <p:cNvPr id="85" name="Google Shape;85;p12"/>
          <p:cNvSpPr txBox="1"/>
          <p:nvPr/>
        </p:nvSpPr>
        <p:spPr>
          <a:xfrm>
            <a:off x="8789450" y="5653624"/>
            <a:ext cx="1467000" cy="4968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434343"/>
              </a:buClr>
              <a:buSzPts val="1400"/>
              <a:buFont typeface="Open Sans"/>
              <a:buNone/>
            </a:pPr>
            <a:r>
              <a:rPr lang="en-BE" sz="1400">
                <a:solidFill>
                  <a:srgbClr val="434343"/>
                </a:solidFill>
                <a:latin typeface="Open Sans"/>
                <a:ea typeface="Open Sans"/>
                <a:cs typeface="Open Sans"/>
                <a:sym typeface="Open Sans"/>
              </a:rPr>
              <a:t>Bolt &amp; </a:t>
            </a:r>
            <a:endParaRPr sz="1400">
              <a:solidFill>
                <a:srgbClr val="434343"/>
              </a:solidFill>
              <a:latin typeface="Open Sans"/>
              <a:ea typeface="Open Sans"/>
              <a:cs typeface="Open Sans"/>
              <a:sym typeface="Open Sans"/>
            </a:endParaRPr>
          </a:p>
          <a:p>
            <a:pPr indent="0" lvl="0" marL="0" marR="0" rtl="0" algn="ctr">
              <a:spcBef>
                <a:spcPts val="0"/>
              </a:spcBef>
              <a:spcAft>
                <a:spcPts val="0"/>
              </a:spcAft>
              <a:buClr>
                <a:srgbClr val="434343"/>
              </a:buClr>
              <a:buSzPts val="1400"/>
              <a:buFont typeface="Open Sans"/>
              <a:buNone/>
            </a:pPr>
            <a:r>
              <a:rPr lang="en-BE" sz="1400">
                <a:solidFill>
                  <a:srgbClr val="434343"/>
                </a:solidFill>
                <a:latin typeface="Open Sans"/>
                <a:ea typeface="Open Sans"/>
                <a:cs typeface="Open Sans"/>
                <a:sym typeface="Open Sans"/>
              </a:rPr>
              <a:t>Washer</a:t>
            </a:r>
            <a:endParaRPr sz="1400">
              <a:solidFill>
                <a:srgbClr val="434343"/>
              </a:solidFill>
              <a:latin typeface="Open Sans"/>
              <a:ea typeface="Open Sans"/>
              <a:cs typeface="Open Sans"/>
              <a:sym typeface="Open Sans"/>
            </a:endParaRPr>
          </a:p>
        </p:txBody>
      </p:sp>
      <p:sp>
        <p:nvSpPr>
          <p:cNvPr id="86" name="Google Shape;86;p12"/>
          <p:cNvSpPr txBox="1"/>
          <p:nvPr/>
        </p:nvSpPr>
        <p:spPr>
          <a:xfrm>
            <a:off x="10739694" y="3437093"/>
            <a:ext cx="1467000" cy="4968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434343"/>
              </a:buClr>
              <a:buSzPts val="1400"/>
              <a:buFont typeface="Open Sans"/>
              <a:buNone/>
            </a:pPr>
            <a:r>
              <a:rPr lang="en-BE" sz="1400">
                <a:solidFill>
                  <a:srgbClr val="434343"/>
                </a:solidFill>
                <a:latin typeface="Open Sans"/>
                <a:ea typeface="Open Sans"/>
                <a:cs typeface="Open Sans"/>
                <a:sym typeface="Open Sans"/>
              </a:rPr>
              <a:t>Mounting Bracket</a:t>
            </a:r>
            <a:endParaRPr sz="1400">
              <a:solidFill>
                <a:srgbClr val="434343"/>
              </a:solidFill>
              <a:latin typeface="Open Sans"/>
              <a:ea typeface="Open Sans"/>
              <a:cs typeface="Open Sans"/>
              <a:sym typeface="Open Sans"/>
            </a:endParaRPr>
          </a:p>
        </p:txBody>
      </p:sp>
      <p:graphicFrame>
        <p:nvGraphicFramePr>
          <p:cNvPr id="87" name="Google Shape;87;p12"/>
          <p:cNvGraphicFramePr/>
          <p:nvPr/>
        </p:nvGraphicFramePr>
        <p:xfrm>
          <a:off x="310498" y="726417"/>
          <a:ext cx="3000000" cy="3000000"/>
        </p:xfrm>
        <a:graphic>
          <a:graphicData uri="http://schemas.openxmlformats.org/drawingml/2006/table">
            <a:tbl>
              <a:tblPr bandRow="1" firstRow="1">
                <a:noFill/>
                <a:tableStyleId>{71A3945A-B4EB-4772-AA8F-707432AB92EC}</a:tableStyleId>
              </a:tblPr>
              <a:tblGrid>
                <a:gridCol w="1559400"/>
                <a:gridCol w="5487775"/>
              </a:tblGrid>
              <a:tr h="855025">
                <a:tc>
                  <a:txBody>
                    <a:bodyPr/>
                    <a:lstStyle/>
                    <a:p>
                      <a:pPr indent="0" lvl="0" marL="0" marR="0" rtl="0" algn="l">
                        <a:spcBef>
                          <a:spcPts val="0"/>
                        </a:spcBef>
                        <a:spcAft>
                          <a:spcPts val="0"/>
                        </a:spcAft>
                        <a:buNone/>
                      </a:pPr>
                      <a:r>
                        <a:t/>
                      </a:r>
                      <a:endParaRPr b="0" sz="1100">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38100">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3172B"/>
                        </a:buClr>
                        <a:buSzPts val="1200"/>
                        <a:buFont typeface="Open Sans Light"/>
                        <a:buNone/>
                      </a:pPr>
                      <a:r>
                        <a:rPr b="0" lang="en-BE" sz="1200">
                          <a:solidFill>
                            <a:srgbClr val="03172B"/>
                          </a:solidFill>
                          <a:latin typeface="Open Sans Light"/>
                          <a:ea typeface="Open Sans Light"/>
                          <a:cs typeface="Open Sans Light"/>
                          <a:sym typeface="Open Sans Light"/>
                        </a:rPr>
                        <a:t>Thread the bolt with the washer to back of the unit. </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2F2F2"/>
                    </a:solidFill>
                  </a:tcPr>
                </a:tc>
              </a:tr>
              <a:tr h="855025">
                <a:tc>
                  <a:txBody>
                    <a:bodyPr/>
                    <a:lstStyle/>
                    <a:p>
                      <a:pPr indent="0" lvl="0" marL="0" marR="0" rtl="0" algn="l">
                        <a:spcBef>
                          <a:spcPts val="0"/>
                        </a:spcBef>
                        <a:spcAft>
                          <a:spcPts val="0"/>
                        </a:spcAft>
                        <a:buNone/>
                      </a:pPr>
                      <a:r>
                        <a:t/>
                      </a:r>
                      <a:endParaRPr b="0" sz="1100">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38100">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Fasten the bolt with 2-3 rotations only.</a:t>
                      </a:r>
                      <a:endParaRPr/>
                    </a:p>
                    <a:p>
                      <a:pPr indent="0" lvl="0" marL="0" marR="0" rtl="0" algn="l">
                        <a:lnSpc>
                          <a:spcPct val="115000"/>
                        </a:lnSpc>
                        <a:spcBef>
                          <a:spcPts val="0"/>
                        </a:spcBef>
                        <a:spcAft>
                          <a:spcPts val="0"/>
                        </a:spcAft>
                        <a:buNone/>
                      </a:pPr>
                      <a:r>
                        <a:t/>
                      </a:r>
                      <a:endParaRPr sz="1200">
                        <a:solidFill>
                          <a:srgbClr val="03172B"/>
                        </a:solidFill>
                        <a:latin typeface="Open Sans Light"/>
                        <a:ea typeface="Open Sans Light"/>
                        <a:cs typeface="Open Sans Light"/>
                        <a:sym typeface="Open Sans Light"/>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2F2F2"/>
                    </a:solidFill>
                  </a:tcPr>
                </a:tc>
              </a:tr>
              <a:tr h="855025">
                <a:tc>
                  <a:txBody>
                    <a:bodyPr/>
                    <a:lstStyle/>
                    <a:p>
                      <a:pPr indent="0" lvl="0" marL="0" marR="0" rtl="0" algn="l">
                        <a:spcBef>
                          <a:spcPts val="0"/>
                        </a:spcBef>
                        <a:spcAft>
                          <a:spcPts val="0"/>
                        </a:spcAft>
                        <a:buNone/>
                      </a:pPr>
                      <a:r>
                        <a:t/>
                      </a:r>
                      <a:endParaRPr b="0" sz="1100">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38100">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Peel off protective liner from adhesive tape on the alignment tool. Place the mounting bracket in the centre of the container door opening. align its top edge flush with the top of the frame and press to adhere.</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2F2F2"/>
                    </a:solidFill>
                  </a:tcPr>
                </a:tc>
              </a:tr>
              <a:tr h="855025">
                <a:tc>
                  <a:txBody>
                    <a:bodyPr/>
                    <a:lstStyle/>
                    <a:p>
                      <a:pPr indent="0" lvl="0" marL="0" marR="0" rtl="0" algn="l">
                        <a:spcBef>
                          <a:spcPts val="0"/>
                        </a:spcBef>
                        <a:spcAft>
                          <a:spcPts val="0"/>
                        </a:spcAft>
                        <a:buNone/>
                      </a:pPr>
                      <a:r>
                        <a:t/>
                      </a:r>
                      <a:endParaRPr b="0" sz="1100">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38100">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With the alignment tool already attached and centred on the top frame, peel off protective liner from the adhesive tape on the unit.</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2F2F2"/>
                    </a:solidFill>
                  </a:tcPr>
                </a:tc>
              </a:tr>
              <a:tr h="855025">
                <a:tc>
                  <a:txBody>
                    <a:bodyPr/>
                    <a:lstStyle/>
                    <a:p>
                      <a:pPr indent="0" lvl="0" marL="0" marR="0" rtl="0" algn="l">
                        <a:spcBef>
                          <a:spcPts val="0"/>
                        </a:spcBef>
                        <a:spcAft>
                          <a:spcPts val="0"/>
                        </a:spcAft>
                        <a:buNone/>
                      </a:pPr>
                      <a:r>
                        <a:t/>
                      </a:r>
                      <a:endParaRPr b="0" sz="1100">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38100">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Align the unit with the alignment tool, making sure the bolt and the washer are loose enough to allow the unit slide up the slot.  Push the unit upward until the adhesive makes full contact with the frame and tighten the bolt.</a:t>
                      </a:r>
                      <a:endParaRPr sz="1200">
                        <a:solidFill>
                          <a:srgbClr val="03172B"/>
                        </a:solidFill>
                        <a:latin typeface="Open Sans Light"/>
                        <a:ea typeface="Open Sans Light"/>
                        <a:cs typeface="Open Sans Light"/>
                        <a:sym typeface="Open Sans Light"/>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2F2F2"/>
                    </a:solidFill>
                  </a:tcPr>
                </a:tc>
              </a:tr>
              <a:tr h="855025">
                <a:tc>
                  <a:txBody>
                    <a:bodyPr/>
                    <a:lstStyle/>
                    <a:p>
                      <a:pPr indent="0" lvl="0" marL="0" marR="0" rtl="0" algn="l">
                        <a:spcBef>
                          <a:spcPts val="0"/>
                        </a:spcBef>
                        <a:spcAft>
                          <a:spcPts val="0"/>
                        </a:spcAft>
                        <a:buNone/>
                      </a:pPr>
                      <a:r>
                        <a:t/>
                      </a:r>
                      <a:endParaRPr b="0" sz="1100">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38100">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For best results, ensure full adhesion before closing container doors. Once the unit has been fastened to the top frame, remove the activation slip to initiate the device.</a:t>
                      </a:r>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2F2F2"/>
                    </a:solidFill>
                  </a:tcPr>
                </a:tc>
              </a:tr>
              <a:tr h="855025">
                <a:tc>
                  <a:txBody>
                    <a:bodyPr/>
                    <a:lstStyle/>
                    <a:p>
                      <a:pPr indent="0" lvl="0" marL="0" marR="0" rtl="0" algn="l">
                        <a:spcBef>
                          <a:spcPts val="0"/>
                        </a:spcBef>
                        <a:spcAft>
                          <a:spcPts val="0"/>
                        </a:spcAft>
                        <a:buNone/>
                      </a:pPr>
                      <a:r>
                        <a:t/>
                      </a:r>
                      <a:endParaRPr b="0" sz="1100">
                        <a:latin typeface="Open Sans"/>
                        <a:ea typeface="Open Sans"/>
                        <a:cs typeface="Open Sans"/>
                        <a:sym typeface="Open Sans"/>
                      </a:endParaRPr>
                    </a:p>
                  </a:txBody>
                  <a:tcPr marT="45725" marB="45725" marR="91450" marL="91450" anchor="ctr">
                    <a:lnL cap="flat" cmpd="sng" w="9525">
                      <a:solidFill>
                        <a:srgbClr val="000000">
                          <a:alpha val="0"/>
                        </a:srgbClr>
                      </a:solidFill>
                      <a:prstDash val="solid"/>
                      <a:round/>
                      <a:headEnd len="sm" w="sm" type="none"/>
                      <a:tailEnd len="sm" w="sm" type="none"/>
                    </a:lnL>
                    <a:lnR cap="flat" cmpd="sng" w="38100">
                      <a:solidFill>
                        <a:schemeClr val="lt1"/>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Close the left door. Make sure that the right “rubber boot” on the unit is flush with the left door frame.</a:t>
                      </a:r>
                      <a:endParaRPr/>
                    </a:p>
                    <a:p>
                      <a:pPr indent="0" lvl="0" marL="0" marR="0" rtl="0" algn="l">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The unit is now correctly installed and the containers doors can be sealed for transport.</a:t>
                      </a:r>
                      <a:endParaRPr sz="1200">
                        <a:solidFill>
                          <a:srgbClr val="03172B"/>
                        </a:solidFill>
                        <a:latin typeface="Open Sans Light"/>
                        <a:ea typeface="Open Sans Light"/>
                        <a:cs typeface="Open Sans Light"/>
                        <a:sym typeface="Open Sans Light"/>
                      </a:endParaRPr>
                    </a:p>
                  </a:txBody>
                  <a:tcPr marT="45725" marB="45725" marR="91450" marL="91450" anchor="ctr">
                    <a:lnL cap="flat" cmpd="sng" w="38100">
                      <a:solidFill>
                        <a:schemeClr val="lt1"/>
                      </a:solidFill>
                      <a:prstDash val="solid"/>
                      <a:round/>
                      <a:headEnd len="sm" w="sm" type="none"/>
                      <a:tailEnd len="sm" w="sm" type="none"/>
                    </a:lnL>
                    <a:lnR cap="flat" cmpd="sng" w="38100">
                      <a:solidFill>
                        <a:schemeClr val="lt1"/>
                      </a:solidFill>
                      <a:prstDash val="solid"/>
                      <a:round/>
                      <a:headEnd len="sm" w="sm" type="none"/>
                      <a:tailEnd len="sm" w="sm" type="none"/>
                    </a:lnR>
                    <a:lnT cap="flat" cmpd="sng" w="38100">
                      <a:solidFill>
                        <a:schemeClr val="lt1"/>
                      </a:solidFill>
                      <a:prstDash val="solid"/>
                      <a:round/>
                      <a:headEnd len="sm" w="sm" type="none"/>
                      <a:tailEnd len="sm" w="sm" type="none"/>
                    </a:lnT>
                    <a:lnB cap="flat" cmpd="sng" w="38100">
                      <a:solidFill>
                        <a:schemeClr val="lt1"/>
                      </a:solidFill>
                      <a:prstDash val="solid"/>
                      <a:round/>
                      <a:headEnd len="sm" w="sm" type="none"/>
                      <a:tailEnd len="sm" w="sm" type="none"/>
                    </a:lnB>
                    <a:solidFill>
                      <a:srgbClr val="F2F2F2"/>
                    </a:solidFill>
                  </a:tcPr>
                </a:tc>
              </a:tr>
            </a:tbl>
          </a:graphicData>
        </a:graphic>
      </p:graphicFrame>
      <p:pic>
        <p:nvPicPr>
          <p:cNvPr id="88" name="Google Shape;88;p12"/>
          <p:cNvPicPr preferRelativeResize="0"/>
          <p:nvPr/>
        </p:nvPicPr>
        <p:blipFill rotWithShape="1">
          <a:blip r:embed="rId5">
            <a:alphaModFix/>
          </a:blip>
          <a:srcRect b="0" l="7012" r="9010" t="0"/>
          <a:stretch/>
        </p:blipFill>
        <p:spPr>
          <a:xfrm>
            <a:off x="310334" y="2443925"/>
            <a:ext cx="1378602" cy="785033"/>
          </a:xfrm>
          <a:prstGeom prst="rect">
            <a:avLst/>
          </a:prstGeom>
          <a:noFill/>
          <a:ln>
            <a:noFill/>
          </a:ln>
        </p:spPr>
      </p:pic>
      <p:pic>
        <p:nvPicPr>
          <p:cNvPr id="89" name="Google Shape;89;p12"/>
          <p:cNvPicPr preferRelativeResize="0"/>
          <p:nvPr/>
        </p:nvPicPr>
        <p:blipFill rotWithShape="1">
          <a:blip r:embed="rId6">
            <a:alphaModFix/>
          </a:blip>
          <a:srcRect b="16769" l="0" r="0" t="0"/>
          <a:stretch/>
        </p:blipFill>
        <p:spPr>
          <a:xfrm>
            <a:off x="310334" y="3299823"/>
            <a:ext cx="1378602" cy="785034"/>
          </a:xfrm>
          <a:prstGeom prst="rect">
            <a:avLst/>
          </a:prstGeom>
          <a:noFill/>
          <a:ln>
            <a:noFill/>
          </a:ln>
        </p:spPr>
      </p:pic>
      <p:pic>
        <p:nvPicPr>
          <p:cNvPr id="90" name="Google Shape;90;p12"/>
          <p:cNvPicPr preferRelativeResize="0"/>
          <p:nvPr/>
        </p:nvPicPr>
        <p:blipFill rotWithShape="1">
          <a:blip r:embed="rId7">
            <a:alphaModFix/>
          </a:blip>
          <a:srcRect b="22975" l="23260" r="19475" t="9005"/>
          <a:stretch/>
        </p:blipFill>
        <p:spPr>
          <a:xfrm>
            <a:off x="313604" y="4144124"/>
            <a:ext cx="1375332" cy="785034"/>
          </a:xfrm>
          <a:prstGeom prst="rect">
            <a:avLst/>
          </a:prstGeom>
          <a:noFill/>
          <a:ln>
            <a:noFill/>
          </a:ln>
        </p:spPr>
      </p:pic>
      <p:pic>
        <p:nvPicPr>
          <p:cNvPr id="91" name="Google Shape;91;p12"/>
          <p:cNvPicPr preferRelativeResize="0"/>
          <p:nvPr/>
        </p:nvPicPr>
        <p:blipFill rotWithShape="1">
          <a:blip r:embed="rId8">
            <a:alphaModFix/>
          </a:blip>
          <a:srcRect b="34555" l="48407" r="9178" t="15129"/>
          <a:stretch/>
        </p:blipFill>
        <p:spPr>
          <a:xfrm>
            <a:off x="310334" y="4998248"/>
            <a:ext cx="1375332" cy="785034"/>
          </a:xfrm>
          <a:prstGeom prst="rect">
            <a:avLst/>
          </a:prstGeom>
          <a:noFill/>
          <a:ln>
            <a:noFill/>
          </a:ln>
        </p:spPr>
      </p:pic>
      <p:sp>
        <p:nvSpPr>
          <p:cNvPr id="92" name="Google Shape;92;p12"/>
          <p:cNvSpPr/>
          <p:nvPr/>
        </p:nvSpPr>
        <p:spPr>
          <a:xfrm>
            <a:off x="9184378" y="2089261"/>
            <a:ext cx="638100" cy="640200"/>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93" name="Google Shape;93;p12"/>
          <p:cNvPicPr preferRelativeResize="0"/>
          <p:nvPr/>
        </p:nvPicPr>
        <p:blipFill rotWithShape="1">
          <a:blip r:embed="rId9">
            <a:alphaModFix/>
          </a:blip>
          <a:srcRect b="0" l="6988" r="9012" t="0"/>
          <a:stretch/>
        </p:blipFill>
        <p:spPr>
          <a:xfrm>
            <a:off x="310334" y="5866946"/>
            <a:ext cx="1375332" cy="785032"/>
          </a:xfrm>
          <a:prstGeom prst="rect">
            <a:avLst/>
          </a:prstGeom>
          <a:noFill/>
          <a:ln>
            <a:noFill/>
          </a:ln>
        </p:spPr>
      </p:pic>
      <p:pic>
        <p:nvPicPr>
          <p:cNvPr id="94" name="Google Shape;94;p12"/>
          <p:cNvPicPr preferRelativeResize="0"/>
          <p:nvPr/>
        </p:nvPicPr>
        <p:blipFill rotWithShape="1">
          <a:blip r:embed="rId10">
            <a:alphaModFix/>
          </a:blip>
          <a:srcRect b="0" l="19650" r="0" t="20660"/>
          <a:stretch/>
        </p:blipFill>
        <p:spPr>
          <a:xfrm>
            <a:off x="310499" y="726418"/>
            <a:ext cx="1378602" cy="785032"/>
          </a:xfrm>
          <a:prstGeom prst="rect">
            <a:avLst/>
          </a:prstGeom>
          <a:noFill/>
          <a:ln cap="flat" cmpd="sng" w="9525">
            <a:solidFill>
              <a:srgbClr val="FFFFFF"/>
            </a:solidFill>
            <a:prstDash val="solid"/>
            <a:round/>
            <a:headEnd len="sm" w="sm" type="none"/>
            <a:tailEnd len="sm" w="sm" type="none"/>
          </a:ln>
        </p:spPr>
      </p:pic>
      <p:pic>
        <p:nvPicPr>
          <p:cNvPr id="95" name="Google Shape;95;p12"/>
          <p:cNvPicPr preferRelativeResize="0"/>
          <p:nvPr/>
        </p:nvPicPr>
        <p:blipFill rotWithShape="1">
          <a:blip r:embed="rId11">
            <a:alphaModFix/>
          </a:blip>
          <a:srcRect b="0" l="0" r="4833" t="20660"/>
          <a:stretch/>
        </p:blipFill>
        <p:spPr>
          <a:xfrm>
            <a:off x="310334" y="1587139"/>
            <a:ext cx="1378602" cy="785033"/>
          </a:xfrm>
          <a:prstGeom prst="rect">
            <a:avLst/>
          </a:prstGeom>
          <a:noFill/>
          <a:ln>
            <a:noFill/>
          </a:ln>
        </p:spPr>
      </p:pic>
      <p:sp>
        <p:nvSpPr>
          <p:cNvPr id="96" name="Google Shape;96;p12"/>
          <p:cNvSpPr/>
          <p:nvPr/>
        </p:nvSpPr>
        <p:spPr>
          <a:xfrm>
            <a:off x="784483" y="5178395"/>
            <a:ext cx="489597" cy="491208"/>
          </a:xfrm>
          <a:prstGeom prst="ellipse">
            <a:avLst/>
          </a:prstGeom>
          <a:noFill/>
          <a:ln cap="flat"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pic>
        <p:nvPicPr>
          <p:cNvPr id="97" name="Google Shape;97;p12"/>
          <p:cNvPicPr preferRelativeResize="0"/>
          <p:nvPr/>
        </p:nvPicPr>
        <p:blipFill rotWithShape="1">
          <a:blip r:embed="rId12">
            <a:alphaModFix/>
          </a:blip>
          <a:srcRect b="0" l="0" r="0" t="0"/>
          <a:stretch/>
        </p:blipFill>
        <p:spPr>
          <a:xfrm>
            <a:off x="7663191" y="2672710"/>
            <a:ext cx="3167025" cy="2260108"/>
          </a:xfrm>
          <a:prstGeom prst="rect">
            <a:avLst/>
          </a:prstGeom>
          <a:noFill/>
          <a:ln>
            <a:noFill/>
          </a:ln>
          <a:effectLst>
            <a:outerShdw blurRad="142875" rotWithShape="0" algn="bl" dir="4260000" dist="76200">
              <a:srgbClr val="000000">
                <a:alpha val="49803"/>
              </a:srgbClr>
            </a:outerShdw>
          </a:effectLst>
        </p:spPr>
      </p:pic>
      <p:sp>
        <p:nvSpPr>
          <p:cNvPr id="98" name="Google Shape;98;p12"/>
          <p:cNvSpPr txBox="1"/>
          <p:nvPr/>
        </p:nvSpPr>
        <p:spPr>
          <a:xfrm>
            <a:off x="8094847" y="2498978"/>
            <a:ext cx="1646400" cy="496800"/>
          </a:xfrm>
          <a:prstGeom prst="rect">
            <a:avLst/>
          </a:prstGeom>
          <a:noFill/>
          <a:ln>
            <a:noFill/>
          </a:ln>
        </p:spPr>
        <p:txBody>
          <a:bodyPr anchorCtr="0" anchor="ctr" bIns="91425" lIns="91425" spcFirstLastPara="1" rIns="91425" wrap="square" tIns="91425">
            <a:noAutofit/>
          </a:bodyPr>
          <a:lstStyle/>
          <a:p>
            <a:pPr indent="0" lvl="0" marL="0" marR="0" rtl="0" algn="ctr">
              <a:spcBef>
                <a:spcPts val="0"/>
              </a:spcBef>
              <a:spcAft>
                <a:spcPts val="0"/>
              </a:spcAft>
              <a:buClr>
                <a:srgbClr val="434343"/>
              </a:buClr>
              <a:buSzPts val="1400"/>
              <a:buFont typeface="Open Sans"/>
              <a:buNone/>
            </a:pPr>
            <a:r>
              <a:rPr lang="en-BE" sz="1400">
                <a:solidFill>
                  <a:srgbClr val="434343"/>
                </a:solidFill>
                <a:latin typeface="Open Sans"/>
                <a:ea typeface="Open Sans"/>
                <a:cs typeface="Open Sans"/>
                <a:sym typeface="Open Sans"/>
              </a:rPr>
              <a:t>EyeSeal Unit</a:t>
            </a:r>
            <a:endParaRPr sz="1400">
              <a:solidFill>
                <a:srgbClr val="434343"/>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3"/>
          <p:cNvSpPr txBox="1"/>
          <p:nvPr>
            <p:ph idx="12" type="sldNum"/>
          </p:nvPr>
        </p:nvSpPr>
        <p:spPr>
          <a:xfrm>
            <a:off x="9246704" y="6346411"/>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sp>
        <p:nvSpPr>
          <p:cNvPr id="104" name="Google Shape;104;p13"/>
          <p:cNvSpPr txBox="1"/>
          <p:nvPr/>
        </p:nvSpPr>
        <p:spPr>
          <a:xfrm>
            <a:off x="6451495" y="1072778"/>
            <a:ext cx="5234118" cy="5363191"/>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2060"/>
              </a:buClr>
              <a:buSzPts val="2400"/>
              <a:buFont typeface="Open Sans"/>
              <a:buNone/>
            </a:pPr>
            <a:r>
              <a:rPr lang="en-BE" sz="2400">
                <a:solidFill>
                  <a:srgbClr val="002060"/>
                </a:solidFill>
                <a:latin typeface="Open Sans"/>
                <a:ea typeface="Open Sans"/>
                <a:cs typeface="Open Sans"/>
                <a:sym typeface="Open Sans"/>
              </a:rPr>
              <a:t>RECOMMENDED STEPS FOR CONFIRMATION SECURITY</a:t>
            </a:r>
            <a:endParaRPr sz="2400">
              <a:solidFill>
                <a:srgbClr val="002060"/>
              </a:solidFill>
              <a:latin typeface="Open Sans"/>
              <a:ea typeface="Open Sans"/>
              <a:cs typeface="Open Sans"/>
              <a:sym typeface="Open Sans"/>
            </a:endParaRPr>
          </a:p>
          <a:p>
            <a:pPr indent="0" lvl="0" marL="0" marR="0" rtl="0" algn="l">
              <a:lnSpc>
                <a:spcPct val="115000"/>
              </a:lnSpc>
              <a:spcBef>
                <a:spcPts val="0"/>
              </a:spcBef>
              <a:spcAft>
                <a:spcPts val="0"/>
              </a:spcAft>
              <a:buClr>
                <a:schemeClr val="dk1"/>
              </a:buClr>
              <a:buSzPts val="1400"/>
              <a:buFont typeface="Calibri"/>
              <a:buNone/>
            </a:pPr>
            <a:r>
              <a:t/>
            </a:r>
            <a:endParaRPr sz="1400">
              <a:solidFill>
                <a:srgbClr val="434343"/>
              </a:solidFill>
              <a:latin typeface="Open Sans"/>
              <a:ea typeface="Open Sans"/>
              <a:cs typeface="Open Sans"/>
              <a:sym typeface="Open Sans"/>
            </a:endParaRPr>
          </a:p>
          <a:p>
            <a:pPr indent="0" lvl="0" marL="0" marR="0" rtl="0" algn="just">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Once the Unit is properly installed following the Installation Protocol instructions included here, we recommend clients take a few steps to protect the integrity of the Device and avoid third parties interfering and/or tampering with the device.</a:t>
            </a:r>
            <a:endParaRPr sz="1200">
              <a:solidFill>
                <a:srgbClr val="03172B"/>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Calibri"/>
              <a:buNone/>
            </a:pPr>
            <a:r>
              <a:t/>
            </a:r>
            <a:endParaRPr sz="1200">
              <a:solidFill>
                <a:srgbClr val="03172B"/>
              </a:solidFill>
              <a:latin typeface="Open Sans Light"/>
              <a:ea typeface="Open Sans Light"/>
              <a:cs typeface="Open Sans Light"/>
              <a:sym typeface="Open Sans Light"/>
            </a:endParaRPr>
          </a:p>
          <a:p>
            <a:pPr indent="-292100" lvl="0" marL="457200" marR="0" rtl="0" algn="just">
              <a:lnSpc>
                <a:spcPct val="115000"/>
              </a:lnSpc>
              <a:spcBef>
                <a:spcPts val="0"/>
              </a:spcBef>
              <a:spcAft>
                <a:spcPts val="0"/>
              </a:spcAft>
              <a:buClr>
                <a:srgbClr val="434343"/>
              </a:buClr>
              <a:buSzPts val="1000"/>
              <a:buFont typeface="Open Sans"/>
              <a:buChar char="●"/>
            </a:pPr>
            <a:r>
              <a:rPr lang="en-BE" sz="1200">
                <a:solidFill>
                  <a:srgbClr val="03172B"/>
                </a:solidFill>
                <a:latin typeface="Open Sans Light"/>
                <a:ea typeface="Open Sans Light"/>
                <a:cs typeface="Open Sans Light"/>
                <a:sym typeface="Open Sans Light"/>
              </a:rPr>
              <a:t>Once the Unit is installed, the Client should close both doors, take a picture and note the exact time.</a:t>
            </a:r>
            <a:endParaRPr sz="1200">
              <a:solidFill>
                <a:srgbClr val="03172B"/>
              </a:solidFill>
              <a:latin typeface="Open Sans Light"/>
              <a:ea typeface="Open Sans Light"/>
              <a:cs typeface="Open Sans Light"/>
              <a:sym typeface="Open Sans Light"/>
            </a:endParaRPr>
          </a:p>
          <a:p>
            <a:pPr indent="-292100" lvl="0" marL="457200" marR="0" rtl="0" algn="just">
              <a:lnSpc>
                <a:spcPct val="115000"/>
              </a:lnSpc>
              <a:spcBef>
                <a:spcPts val="0"/>
              </a:spcBef>
              <a:spcAft>
                <a:spcPts val="0"/>
              </a:spcAft>
              <a:buClr>
                <a:srgbClr val="434343"/>
              </a:buClr>
              <a:buSzPts val="1000"/>
              <a:buFont typeface="Open Sans"/>
              <a:buChar char="●"/>
            </a:pPr>
            <a:r>
              <a:rPr lang="en-BE" sz="1200">
                <a:solidFill>
                  <a:srgbClr val="03172B"/>
                </a:solidFill>
                <a:latin typeface="Open Sans Light"/>
                <a:ea typeface="Open Sans Light"/>
                <a:cs typeface="Open Sans Light"/>
                <a:sym typeface="Open Sans Light"/>
              </a:rPr>
              <a:t>Then the Client should check the Back End Server to confirm both doors show "Locked" and "Dark".</a:t>
            </a:r>
            <a:endParaRPr sz="1200">
              <a:solidFill>
                <a:srgbClr val="03172B"/>
              </a:solidFill>
              <a:latin typeface="Open Sans Light"/>
              <a:ea typeface="Open Sans Light"/>
              <a:cs typeface="Open Sans Light"/>
              <a:sym typeface="Open Sans Light"/>
            </a:endParaRPr>
          </a:p>
          <a:p>
            <a:pPr indent="-292100" lvl="0" marL="457200" marR="0" rtl="0" algn="just">
              <a:lnSpc>
                <a:spcPct val="115000"/>
              </a:lnSpc>
              <a:spcBef>
                <a:spcPts val="0"/>
              </a:spcBef>
              <a:spcAft>
                <a:spcPts val="0"/>
              </a:spcAft>
              <a:buClr>
                <a:srgbClr val="434343"/>
              </a:buClr>
              <a:buSzPts val="1000"/>
              <a:buFont typeface="Open Sans"/>
              <a:buChar char="●"/>
            </a:pPr>
            <a:r>
              <a:rPr lang="en-BE" sz="1200">
                <a:solidFill>
                  <a:srgbClr val="03172B"/>
                </a:solidFill>
                <a:latin typeface="Open Sans Light"/>
                <a:ea typeface="Open Sans Light"/>
                <a:cs typeface="Open Sans Light"/>
                <a:sym typeface="Open Sans Light"/>
              </a:rPr>
              <a:t>The Client should then make sure the time of the notifications match the notifications when the doors were closed.</a:t>
            </a:r>
            <a:endParaRPr sz="1200">
              <a:solidFill>
                <a:srgbClr val="03172B"/>
              </a:solidFill>
              <a:latin typeface="Open Sans Light"/>
              <a:ea typeface="Open Sans Light"/>
              <a:cs typeface="Open Sans Light"/>
              <a:sym typeface="Open Sans Light"/>
            </a:endParaRPr>
          </a:p>
          <a:p>
            <a:pPr indent="-292100" lvl="0" marL="457200" marR="0" rtl="0" algn="just">
              <a:lnSpc>
                <a:spcPct val="115000"/>
              </a:lnSpc>
              <a:spcBef>
                <a:spcPts val="0"/>
              </a:spcBef>
              <a:spcAft>
                <a:spcPts val="0"/>
              </a:spcAft>
              <a:buClr>
                <a:srgbClr val="434343"/>
              </a:buClr>
              <a:buSzPts val="1000"/>
              <a:buFont typeface="Open Sans"/>
              <a:buChar char="●"/>
            </a:pPr>
            <a:r>
              <a:rPr lang="en-BE" sz="1200">
                <a:solidFill>
                  <a:srgbClr val="03172B"/>
                </a:solidFill>
                <a:latin typeface="Open Sans Light"/>
                <a:ea typeface="Open Sans Light"/>
                <a:cs typeface="Open Sans Light"/>
                <a:sym typeface="Open Sans Light"/>
              </a:rPr>
              <a:t>We recommend the Client wait approximately 3 minutes after closing the doors and confirming with the Back End Server and then reopen both doors and close them again in 3 minutes.</a:t>
            </a:r>
            <a:endParaRPr sz="1200">
              <a:solidFill>
                <a:srgbClr val="03172B"/>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chemeClr val="dk1"/>
              </a:buClr>
              <a:buSzPts val="1200"/>
              <a:buFont typeface="Calibri"/>
              <a:buNone/>
            </a:pPr>
            <a:r>
              <a:t/>
            </a:r>
            <a:endParaRPr sz="1200">
              <a:solidFill>
                <a:srgbClr val="03172B"/>
              </a:solidFill>
              <a:latin typeface="Open Sans Light"/>
              <a:ea typeface="Open Sans Light"/>
              <a:cs typeface="Open Sans Light"/>
              <a:sym typeface="Open Sans Light"/>
            </a:endParaRPr>
          </a:p>
          <a:p>
            <a:pPr indent="0" lvl="0" marL="0" marR="0" rtl="0" algn="just">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As a final Security measure we recommend the Client repeat the above steps before the container leaves the facilities. This last check is often days after the installation. The objective is that the Units were not tampered and or physically moved by third parties.</a:t>
            </a:r>
            <a:endParaRPr sz="1200">
              <a:solidFill>
                <a:srgbClr val="03172B"/>
              </a:solidFill>
              <a:latin typeface="Open Sans Light"/>
              <a:ea typeface="Open Sans Light"/>
              <a:cs typeface="Open Sans Light"/>
              <a:sym typeface="Open Sans Light"/>
            </a:endParaRPr>
          </a:p>
        </p:txBody>
      </p:sp>
      <p:pic>
        <p:nvPicPr>
          <p:cNvPr id="105" name="Google Shape;105;p13"/>
          <p:cNvPicPr preferRelativeResize="0"/>
          <p:nvPr/>
        </p:nvPicPr>
        <p:blipFill rotWithShape="1">
          <a:blip r:embed="rId3">
            <a:alphaModFix/>
          </a:blip>
          <a:srcRect b="0" l="41194" r="-468" t="0"/>
          <a:stretch/>
        </p:blipFill>
        <p:spPr>
          <a:xfrm>
            <a:off x="-86497" y="0"/>
            <a:ext cx="6182497"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4"/>
          <p:cNvSpPr txBox="1"/>
          <p:nvPr>
            <p:ph idx="12" type="sldNum"/>
          </p:nvPr>
        </p:nvSpPr>
        <p:spPr>
          <a:xfrm>
            <a:off x="9246704" y="6346411"/>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pic>
        <p:nvPicPr>
          <p:cNvPr id="111" name="Google Shape;111;p14"/>
          <p:cNvPicPr preferRelativeResize="0"/>
          <p:nvPr/>
        </p:nvPicPr>
        <p:blipFill rotWithShape="1">
          <a:blip r:embed="rId3">
            <a:alphaModFix/>
          </a:blip>
          <a:srcRect b="0" l="12680" r="27305" t="0"/>
          <a:stretch/>
        </p:blipFill>
        <p:spPr>
          <a:xfrm>
            <a:off x="0" y="0"/>
            <a:ext cx="5895148" cy="6858000"/>
          </a:xfrm>
          <a:prstGeom prst="rect">
            <a:avLst/>
          </a:prstGeom>
          <a:noFill/>
          <a:ln>
            <a:noFill/>
          </a:ln>
        </p:spPr>
      </p:pic>
      <p:graphicFrame>
        <p:nvGraphicFramePr>
          <p:cNvPr id="112" name="Google Shape;112;p14"/>
          <p:cNvGraphicFramePr/>
          <p:nvPr/>
        </p:nvGraphicFramePr>
        <p:xfrm>
          <a:off x="6420143" y="1824029"/>
          <a:ext cx="3000000" cy="3000000"/>
        </p:xfrm>
        <a:graphic>
          <a:graphicData uri="http://schemas.openxmlformats.org/drawingml/2006/table">
            <a:tbl>
              <a:tblPr>
                <a:noFill/>
                <a:tableStyleId>{89D4F1F3-8592-4C8D-9783-2B673A0EB43A}</a:tableStyleId>
              </a:tblPr>
              <a:tblGrid>
                <a:gridCol w="1011925"/>
                <a:gridCol w="3797575"/>
              </a:tblGrid>
              <a:tr h="1176225">
                <a:tc>
                  <a:txBody>
                    <a:bodyPr/>
                    <a:lstStyle/>
                    <a:p>
                      <a:pPr indent="0" lvl="0" marL="0" marR="0" rtl="0" algn="ctr">
                        <a:spcBef>
                          <a:spcPts val="0"/>
                        </a:spcBef>
                        <a:spcAft>
                          <a:spcPts val="0"/>
                        </a:spcAft>
                        <a:buClr>
                          <a:srgbClr val="FFFFFF"/>
                        </a:buClr>
                        <a:buSzPts val="3000"/>
                        <a:buFont typeface="Calibri"/>
                        <a:buNone/>
                      </a:pPr>
                      <a:r>
                        <a:rPr lang="en-BE" sz="3000">
                          <a:solidFill>
                            <a:srgbClr val="FFFFFF"/>
                          </a:solidFill>
                        </a:rPr>
                        <a:t>1</a:t>
                      </a:r>
                      <a:endParaRPr sz="3000">
                        <a:solidFill>
                          <a:srgbClr val="FFFFFF"/>
                        </a:solidFill>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A High Value MSA Container is loaded at ABC Yard and is ready for delivery to the Pier.  All documentation is final and ready.</a:t>
                      </a:r>
                      <a:endParaRPr sz="1200">
                        <a:solidFill>
                          <a:srgbClr val="03172B"/>
                        </a:solidFill>
                        <a:latin typeface="Open Sans Light"/>
                        <a:ea typeface="Open Sans Light"/>
                        <a:cs typeface="Open Sans Light"/>
                        <a:sym typeface="Open Sans Light"/>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tcPr>
                </a:tc>
              </a:tr>
              <a:tr h="1176225">
                <a:tc>
                  <a:txBody>
                    <a:bodyPr/>
                    <a:lstStyle/>
                    <a:p>
                      <a:pPr indent="0" lvl="0" marL="0" marR="0" rtl="0" algn="ctr">
                        <a:spcBef>
                          <a:spcPts val="0"/>
                        </a:spcBef>
                        <a:spcAft>
                          <a:spcPts val="0"/>
                        </a:spcAft>
                        <a:buClr>
                          <a:srgbClr val="FFFFFF"/>
                        </a:buClr>
                        <a:buSzPts val="3000"/>
                        <a:buFont typeface="Calibri"/>
                        <a:buNone/>
                      </a:pPr>
                      <a:r>
                        <a:rPr lang="en-BE" sz="3000">
                          <a:solidFill>
                            <a:srgbClr val="FFFFFF"/>
                          </a:solidFill>
                        </a:rPr>
                        <a:t>2</a:t>
                      </a:r>
                      <a:endParaRPr sz="3000">
                        <a:solidFill>
                          <a:srgbClr val="FFFFFF"/>
                        </a:solidFill>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ABC Office Operator takes an Eye-Seal from inventory – in the box – turned “OFF".</a:t>
                      </a:r>
                      <a:endParaRPr sz="1200">
                        <a:solidFill>
                          <a:srgbClr val="03172B"/>
                        </a:solidFill>
                        <a:latin typeface="Open Sans Light"/>
                        <a:ea typeface="Open Sans Light"/>
                        <a:cs typeface="Open Sans Light"/>
                        <a:sym typeface="Open Sans Light"/>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tcPr>
                </a:tc>
              </a:tr>
              <a:tr h="1176225">
                <a:tc>
                  <a:txBody>
                    <a:bodyPr/>
                    <a:lstStyle/>
                    <a:p>
                      <a:pPr indent="0" lvl="0" marL="0" marR="0" rtl="0" algn="ctr">
                        <a:spcBef>
                          <a:spcPts val="0"/>
                        </a:spcBef>
                        <a:spcAft>
                          <a:spcPts val="0"/>
                        </a:spcAft>
                        <a:buClr>
                          <a:srgbClr val="FFFFFF"/>
                        </a:buClr>
                        <a:buSzPts val="3000"/>
                        <a:buFont typeface="Calibri"/>
                        <a:buNone/>
                      </a:pPr>
                      <a:r>
                        <a:rPr lang="en-BE" sz="3000">
                          <a:solidFill>
                            <a:srgbClr val="FFFFFF"/>
                          </a:solidFill>
                        </a:rPr>
                        <a:t>3</a:t>
                      </a:r>
                      <a:endParaRPr sz="3000">
                        <a:solidFill>
                          <a:srgbClr val="FFFFFF"/>
                        </a:solidFill>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ABC Operator now initializes the Unit by removing the plastic sensor cover and wait for Message # 1 on the UI – This initial message will confirm proper connectivity and function.</a:t>
                      </a:r>
                      <a:endParaRPr sz="1200">
                        <a:solidFill>
                          <a:srgbClr val="03172B"/>
                        </a:solidFill>
                        <a:latin typeface="Open Sans Light"/>
                        <a:ea typeface="Open Sans Light"/>
                        <a:cs typeface="Open Sans Light"/>
                        <a:sym typeface="Open Sans Light"/>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tcPr>
                </a:tc>
              </a:tr>
              <a:tr h="1176225">
                <a:tc>
                  <a:txBody>
                    <a:bodyPr/>
                    <a:lstStyle/>
                    <a:p>
                      <a:pPr indent="0" lvl="0" marL="0" marR="0" rtl="0" algn="ctr">
                        <a:spcBef>
                          <a:spcPts val="0"/>
                        </a:spcBef>
                        <a:spcAft>
                          <a:spcPts val="0"/>
                        </a:spcAft>
                        <a:buClr>
                          <a:srgbClr val="FFFFFF"/>
                        </a:buClr>
                        <a:buSzPts val="3000"/>
                        <a:buFont typeface="Calibri"/>
                        <a:buNone/>
                      </a:pPr>
                      <a:r>
                        <a:rPr lang="en-BE" sz="3000">
                          <a:solidFill>
                            <a:srgbClr val="FFFFFF"/>
                          </a:solidFill>
                        </a:rPr>
                        <a:t>4</a:t>
                      </a:r>
                      <a:endParaRPr sz="3000">
                        <a:solidFill>
                          <a:srgbClr val="FFFFFF"/>
                        </a:solidFill>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After the Unit and UI are confirmed, ABC Operator hands off the Unit to “Warehouse Staff” for mounting -  we can expect random messages during this time as the unit is handled prior to mounting.</a:t>
                      </a:r>
                      <a:endParaRPr sz="1200">
                        <a:solidFill>
                          <a:srgbClr val="03172B"/>
                        </a:solidFill>
                        <a:latin typeface="Open Sans Light"/>
                        <a:ea typeface="Open Sans Light"/>
                        <a:cs typeface="Open Sans Light"/>
                        <a:sym typeface="Open Sans Light"/>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tcPr>
                </a:tc>
              </a:tr>
            </a:tbl>
          </a:graphicData>
        </a:graphic>
      </p:graphicFrame>
      <p:sp>
        <p:nvSpPr>
          <p:cNvPr id="113" name="Google Shape;113;p14"/>
          <p:cNvSpPr txBox="1"/>
          <p:nvPr/>
        </p:nvSpPr>
        <p:spPr>
          <a:xfrm>
            <a:off x="6420143" y="243970"/>
            <a:ext cx="5234118" cy="1687571"/>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2060"/>
              </a:buClr>
              <a:buSzPts val="2400"/>
              <a:buFont typeface="Open Sans"/>
              <a:buNone/>
            </a:pPr>
            <a:r>
              <a:rPr lang="en-BE" sz="2400">
                <a:solidFill>
                  <a:srgbClr val="002060"/>
                </a:solidFill>
                <a:latin typeface="Open Sans"/>
                <a:ea typeface="Open Sans"/>
                <a:cs typeface="Open Sans"/>
                <a:sym typeface="Open Sans"/>
              </a:rPr>
              <a:t>HYPOTHETICAL EXAMPLE</a:t>
            </a:r>
            <a:endParaRPr sz="2400">
              <a:solidFill>
                <a:srgbClr val="002060"/>
              </a:solidFill>
              <a:latin typeface="Open Sans"/>
              <a:ea typeface="Open Sans"/>
              <a:cs typeface="Open Sans"/>
              <a:sym typeface="Open Sans"/>
            </a:endParaRPr>
          </a:p>
          <a:p>
            <a:pPr indent="0" lvl="0" marL="0" marR="0" rtl="0" algn="l">
              <a:lnSpc>
                <a:spcPct val="115000"/>
              </a:lnSpc>
              <a:spcBef>
                <a:spcPts val="0"/>
              </a:spcBef>
              <a:spcAft>
                <a:spcPts val="0"/>
              </a:spcAft>
              <a:buClr>
                <a:schemeClr val="dk1"/>
              </a:buClr>
              <a:buSzPts val="1400"/>
              <a:buFont typeface="Calibri"/>
              <a:buNone/>
            </a:pPr>
            <a:r>
              <a:t/>
            </a:r>
            <a:endParaRPr sz="1400">
              <a:solidFill>
                <a:srgbClr val="434343"/>
              </a:solidFill>
              <a:latin typeface="Open Sans"/>
              <a:ea typeface="Open Sans"/>
              <a:cs typeface="Open Sans"/>
              <a:sym typeface="Open Sans"/>
            </a:endParaRPr>
          </a:p>
          <a:p>
            <a:pPr indent="0" lvl="0" marL="0" marR="0" rtl="0" algn="l">
              <a:lnSpc>
                <a:spcPct val="115000"/>
              </a:lnSpc>
              <a:spcBef>
                <a:spcPts val="0"/>
              </a:spcBef>
              <a:spcAft>
                <a:spcPts val="0"/>
              </a:spcAft>
              <a:buNone/>
            </a:pPr>
            <a:r>
              <a:rPr lang="en-BE" sz="1200">
                <a:solidFill>
                  <a:srgbClr val="03172B"/>
                </a:solidFill>
                <a:latin typeface="Open Sans Light"/>
                <a:ea typeface="Open Sans Light"/>
                <a:cs typeface="Open Sans Light"/>
                <a:sym typeface="Open Sans Light"/>
              </a:rPr>
              <a:t>A European shipment with reload in Antwerp with a container scenario on a load that would contain the Eye-Seal solution with the current six-hour report....</a:t>
            </a:r>
            <a:endParaRPr sz="1200">
              <a:solidFill>
                <a:srgbClr val="03172B"/>
              </a:solidFill>
              <a:latin typeface="Open Sans Light"/>
              <a:ea typeface="Open Sans Light"/>
              <a:cs typeface="Open Sans Light"/>
              <a:sym typeface="Open Sans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15"/>
          <p:cNvSpPr txBox="1"/>
          <p:nvPr>
            <p:ph idx="12" type="sldNum"/>
          </p:nvPr>
        </p:nvSpPr>
        <p:spPr>
          <a:xfrm>
            <a:off x="9246704" y="6346411"/>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pic>
        <p:nvPicPr>
          <p:cNvPr id="119" name="Google Shape;119;p15"/>
          <p:cNvPicPr preferRelativeResize="0"/>
          <p:nvPr/>
        </p:nvPicPr>
        <p:blipFill rotWithShape="1">
          <a:blip r:embed="rId3">
            <a:alphaModFix/>
          </a:blip>
          <a:srcRect b="0" l="40729" r="0" t="0"/>
          <a:stretch/>
        </p:blipFill>
        <p:spPr>
          <a:xfrm>
            <a:off x="-20301" y="-7000"/>
            <a:ext cx="6338907" cy="6962604"/>
          </a:xfrm>
          <a:prstGeom prst="rect">
            <a:avLst/>
          </a:prstGeom>
          <a:noFill/>
          <a:ln>
            <a:noFill/>
          </a:ln>
        </p:spPr>
      </p:pic>
      <p:sp>
        <p:nvSpPr>
          <p:cNvPr id="120" name="Google Shape;120;p15"/>
          <p:cNvSpPr txBox="1"/>
          <p:nvPr/>
        </p:nvSpPr>
        <p:spPr>
          <a:xfrm>
            <a:off x="58450" y="220050"/>
            <a:ext cx="4414500" cy="4703400"/>
          </a:xfrm>
          <a:prstGeom prst="rect">
            <a:avLst/>
          </a:prstGeom>
          <a:no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chemeClr val="dk1"/>
              </a:buClr>
              <a:buSzPts val="1300"/>
              <a:buFont typeface="Calibri"/>
              <a:buNone/>
            </a:pPr>
            <a:r>
              <a:t/>
            </a:r>
            <a:endParaRPr sz="1300">
              <a:solidFill>
                <a:srgbClr val="FFFFFF"/>
              </a:solidFill>
              <a:latin typeface="Open Sans"/>
              <a:ea typeface="Open Sans"/>
              <a:cs typeface="Open Sans"/>
              <a:sym typeface="Open Sans"/>
            </a:endParaRPr>
          </a:p>
          <a:p>
            <a:pPr indent="0" lvl="0" marL="457200" marR="0" rtl="0" algn="l">
              <a:lnSpc>
                <a:spcPct val="115000"/>
              </a:lnSpc>
              <a:spcBef>
                <a:spcPts val="0"/>
              </a:spcBef>
              <a:spcAft>
                <a:spcPts val="0"/>
              </a:spcAft>
              <a:buClr>
                <a:schemeClr val="dk1"/>
              </a:buClr>
              <a:buSzPts val="1300"/>
              <a:buFont typeface="Calibri"/>
              <a:buNone/>
            </a:pPr>
            <a:r>
              <a:t/>
            </a:r>
            <a:endParaRPr sz="1300">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Clr>
                <a:schemeClr val="dk1"/>
              </a:buClr>
              <a:buSzPts val="1300"/>
              <a:buFont typeface="Calibri"/>
              <a:buNone/>
            </a:pPr>
            <a:r>
              <a:t/>
            </a:r>
            <a:endParaRPr sz="1300">
              <a:solidFill>
                <a:srgbClr val="FFFFFF"/>
              </a:solidFill>
              <a:latin typeface="Open Sans"/>
              <a:ea typeface="Open Sans"/>
              <a:cs typeface="Open Sans"/>
              <a:sym typeface="Open Sans"/>
            </a:endParaRPr>
          </a:p>
        </p:txBody>
      </p:sp>
      <p:graphicFrame>
        <p:nvGraphicFramePr>
          <p:cNvPr id="121" name="Google Shape;121;p15"/>
          <p:cNvGraphicFramePr/>
          <p:nvPr/>
        </p:nvGraphicFramePr>
        <p:xfrm>
          <a:off x="6989947" y="1252074"/>
          <a:ext cx="3000000" cy="3000000"/>
        </p:xfrm>
        <a:graphic>
          <a:graphicData uri="http://schemas.openxmlformats.org/drawingml/2006/table">
            <a:tbl>
              <a:tblPr>
                <a:noFill/>
                <a:tableStyleId>{89D4F1F3-8592-4C8D-9783-2B673A0EB43A}</a:tableStyleId>
              </a:tblPr>
              <a:tblGrid>
                <a:gridCol w="917975"/>
                <a:gridCol w="3445025"/>
              </a:tblGrid>
              <a:tr h="1641825">
                <a:tc>
                  <a:txBody>
                    <a:bodyPr/>
                    <a:lstStyle/>
                    <a:p>
                      <a:pPr indent="0" lvl="0" marL="0" marR="0" rtl="0" algn="ctr">
                        <a:spcBef>
                          <a:spcPts val="0"/>
                        </a:spcBef>
                        <a:spcAft>
                          <a:spcPts val="0"/>
                        </a:spcAft>
                        <a:buClr>
                          <a:srgbClr val="FFFFFF"/>
                        </a:buClr>
                        <a:buSzPts val="3000"/>
                        <a:buFont typeface="Calibri"/>
                        <a:buNone/>
                      </a:pPr>
                      <a:r>
                        <a:rPr lang="en-BE" sz="3000">
                          <a:solidFill>
                            <a:srgbClr val="FFFFFF"/>
                          </a:solidFill>
                        </a:rPr>
                        <a:t>5</a:t>
                      </a:r>
                      <a:endParaRPr sz="3000">
                        <a:solidFill>
                          <a:srgbClr val="FFFFFF"/>
                        </a:solidFill>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The designated warehouse staff installs the Unit as per the Installation Protocols provided.  Time is given for adhesive to cure.</a:t>
                      </a:r>
                      <a:endParaRPr sz="1200">
                        <a:solidFill>
                          <a:srgbClr val="03172B"/>
                        </a:solidFill>
                        <a:latin typeface="Open Sans Light"/>
                        <a:ea typeface="Open Sans Light"/>
                        <a:cs typeface="Open Sans Light"/>
                        <a:sym typeface="Open Sans Light"/>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tcPr>
                </a:tc>
              </a:tr>
              <a:tr h="1641825">
                <a:tc>
                  <a:txBody>
                    <a:bodyPr/>
                    <a:lstStyle/>
                    <a:p>
                      <a:pPr indent="0" lvl="0" marL="0" marR="0" rtl="0" algn="ctr">
                        <a:spcBef>
                          <a:spcPts val="0"/>
                        </a:spcBef>
                        <a:spcAft>
                          <a:spcPts val="0"/>
                        </a:spcAft>
                        <a:buClr>
                          <a:srgbClr val="FFFFFF"/>
                        </a:buClr>
                        <a:buSzPts val="3000"/>
                        <a:buFont typeface="Calibri"/>
                        <a:buNone/>
                      </a:pPr>
                      <a:r>
                        <a:rPr lang="en-BE" sz="3000">
                          <a:solidFill>
                            <a:srgbClr val="FFFFFF"/>
                          </a:solidFill>
                        </a:rPr>
                        <a:t>6</a:t>
                      </a:r>
                      <a:endParaRPr sz="3000">
                        <a:solidFill>
                          <a:srgbClr val="FFFFFF"/>
                        </a:solidFill>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Next, once the Unit is installed, the doors of the container should be closed and the time properly and accurately recorded (we always recommend a picture with time). The UI MUST receive a message confirming both doors closed and dark.</a:t>
                      </a:r>
                      <a:endParaRPr sz="1200">
                        <a:solidFill>
                          <a:srgbClr val="03172B"/>
                        </a:solidFill>
                        <a:latin typeface="Open Sans Light"/>
                        <a:ea typeface="Open Sans Light"/>
                        <a:cs typeface="Open Sans Light"/>
                        <a:sym typeface="Open Sans Light"/>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tcPr>
                </a:tc>
              </a:tr>
              <a:tr h="1641825">
                <a:tc>
                  <a:txBody>
                    <a:bodyPr/>
                    <a:lstStyle/>
                    <a:p>
                      <a:pPr indent="0" lvl="0" marL="0" marR="0" rtl="0" algn="ctr">
                        <a:spcBef>
                          <a:spcPts val="0"/>
                        </a:spcBef>
                        <a:spcAft>
                          <a:spcPts val="0"/>
                        </a:spcAft>
                        <a:buClr>
                          <a:srgbClr val="FFFFFF"/>
                        </a:buClr>
                        <a:buSzPts val="3000"/>
                        <a:buFont typeface="Calibri"/>
                        <a:buNone/>
                      </a:pPr>
                      <a:r>
                        <a:rPr lang="en-BE" sz="3000">
                          <a:solidFill>
                            <a:srgbClr val="FFFFFF"/>
                          </a:solidFill>
                        </a:rPr>
                        <a:t>7</a:t>
                      </a:r>
                      <a:endParaRPr sz="3000">
                        <a:solidFill>
                          <a:srgbClr val="FFFFFF"/>
                        </a:solidFill>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At this point the container may sit at ABC Yard for several days as required.  Any authorized or unauthorized breaches will be recorded and reported via an immediate ALERT.  The Units will also report all internal parameters every six hours.</a:t>
                      </a:r>
                      <a:endParaRPr sz="1200">
                        <a:solidFill>
                          <a:srgbClr val="03172B"/>
                        </a:solidFill>
                        <a:latin typeface="Open Sans Light"/>
                        <a:ea typeface="Open Sans Light"/>
                        <a:cs typeface="Open Sans Light"/>
                        <a:sym typeface="Open Sans Light"/>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6"/>
          <p:cNvSpPr txBox="1"/>
          <p:nvPr>
            <p:ph idx="12" type="sldNum"/>
          </p:nvPr>
        </p:nvSpPr>
        <p:spPr>
          <a:xfrm>
            <a:off x="9246704" y="6346411"/>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sp>
        <p:nvSpPr>
          <p:cNvPr id="127" name="Google Shape;127;p16"/>
          <p:cNvSpPr txBox="1"/>
          <p:nvPr/>
        </p:nvSpPr>
        <p:spPr>
          <a:xfrm>
            <a:off x="228600" y="220050"/>
            <a:ext cx="4244400" cy="4703400"/>
          </a:xfrm>
          <a:prstGeom prst="rect">
            <a:avLst/>
          </a:prstGeom>
          <a:no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chemeClr val="dk1"/>
              </a:buClr>
              <a:buSzPts val="1300"/>
              <a:buFont typeface="Calibri"/>
              <a:buNone/>
            </a:pPr>
            <a:r>
              <a:t/>
            </a:r>
            <a:endParaRPr sz="1300">
              <a:solidFill>
                <a:srgbClr val="FFFFFF"/>
              </a:solidFill>
              <a:latin typeface="Open Sans"/>
              <a:ea typeface="Open Sans"/>
              <a:cs typeface="Open Sans"/>
              <a:sym typeface="Open Sans"/>
            </a:endParaRPr>
          </a:p>
          <a:p>
            <a:pPr indent="0" lvl="0" marL="457200" marR="0" rtl="0" algn="l">
              <a:lnSpc>
                <a:spcPct val="115000"/>
              </a:lnSpc>
              <a:spcBef>
                <a:spcPts val="0"/>
              </a:spcBef>
              <a:spcAft>
                <a:spcPts val="0"/>
              </a:spcAft>
              <a:buClr>
                <a:schemeClr val="dk1"/>
              </a:buClr>
              <a:buSzPts val="1300"/>
              <a:buFont typeface="Calibri"/>
              <a:buNone/>
            </a:pPr>
            <a:r>
              <a:t/>
            </a:r>
            <a:endParaRPr sz="1300">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Clr>
                <a:schemeClr val="dk1"/>
              </a:buClr>
              <a:buSzPts val="1300"/>
              <a:buFont typeface="Calibri"/>
              <a:buNone/>
            </a:pPr>
            <a:r>
              <a:t/>
            </a:r>
            <a:endParaRPr sz="1300">
              <a:solidFill>
                <a:srgbClr val="FFFFFF"/>
              </a:solidFill>
              <a:latin typeface="Open Sans"/>
              <a:ea typeface="Open Sans"/>
              <a:cs typeface="Open Sans"/>
              <a:sym typeface="Open Sans"/>
            </a:endParaRPr>
          </a:p>
        </p:txBody>
      </p:sp>
      <p:pic>
        <p:nvPicPr>
          <p:cNvPr id="128" name="Google Shape;128;p16"/>
          <p:cNvPicPr preferRelativeResize="0"/>
          <p:nvPr/>
        </p:nvPicPr>
        <p:blipFill rotWithShape="1">
          <a:blip r:embed="rId3">
            <a:alphaModFix/>
          </a:blip>
          <a:srcRect b="0" l="17247" r="23461" t="0"/>
          <a:stretch/>
        </p:blipFill>
        <p:spPr>
          <a:xfrm>
            <a:off x="-1" y="0"/>
            <a:ext cx="5959011" cy="6858000"/>
          </a:xfrm>
          <a:prstGeom prst="rect">
            <a:avLst/>
          </a:prstGeom>
          <a:noFill/>
          <a:ln>
            <a:noFill/>
          </a:ln>
        </p:spPr>
      </p:pic>
      <p:graphicFrame>
        <p:nvGraphicFramePr>
          <p:cNvPr id="129" name="Google Shape;129;p16"/>
          <p:cNvGraphicFramePr/>
          <p:nvPr/>
        </p:nvGraphicFramePr>
        <p:xfrm>
          <a:off x="6684673" y="1148664"/>
          <a:ext cx="3000000" cy="3000000"/>
        </p:xfrm>
        <a:graphic>
          <a:graphicData uri="http://schemas.openxmlformats.org/drawingml/2006/table">
            <a:tbl>
              <a:tblPr>
                <a:noFill/>
                <a:tableStyleId>{89D4F1F3-8592-4C8D-9783-2B673A0EB43A}</a:tableStyleId>
              </a:tblPr>
              <a:tblGrid>
                <a:gridCol w="999475"/>
                <a:gridCol w="3750975"/>
              </a:tblGrid>
              <a:tr h="1520225">
                <a:tc>
                  <a:txBody>
                    <a:bodyPr/>
                    <a:lstStyle/>
                    <a:p>
                      <a:pPr indent="0" lvl="0" marL="0" marR="0" rtl="0" algn="ctr">
                        <a:spcBef>
                          <a:spcPts val="0"/>
                        </a:spcBef>
                        <a:spcAft>
                          <a:spcPts val="0"/>
                        </a:spcAft>
                        <a:buClr>
                          <a:srgbClr val="FFFFFF"/>
                        </a:buClr>
                        <a:buSzPts val="3000"/>
                        <a:buFont typeface="Calibri"/>
                        <a:buNone/>
                      </a:pPr>
                      <a:r>
                        <a:rPr lang="en-BE" sz="3000">
                          <a:solidFill>
                            <a:srgbClr val="FFFFFF"/>
                          </a:solidFill>
                        </a:rPr>
                        <a:t>8</a:t>
                      </a:r>
                      <a:endParaRPr sz="3000">
                        <a:solidFill>
                          <a:srgbClr val="FFFFFF"/>
                        </a:solidFill>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3172B"/>
                        </a:buClr>
                        <a:buSzPts val="1100"/>
                        <a:buFont typeface="Open Sans Light"/>
                        <a:buNone/>
                      </a:pPr>
                      <a:r>
                        <a:rPr lang="en-BE" sz="1100">
                          <a:solidFill>
                            <a:srgbClr val="03172B"/>
                          </a:solidFill>
                          <a:latin typeface="Open Sans Light"/>
                          <a:ea typeface="Open Sans Light"/>
                          <a:cs typeface="Open Sans Light"/>
                          <a:sym typeface="Open Sans Light"/>
                        </a:rPr>
                        <a:t>The container is ready to depart ABC Warehouse for PIER:  ABC Office Operator should check the UI for any messages or alerts received between the time the Unit was installed and the proposed exit time.  The history of the container (and all internal environmental parameters) and device from loading can be viewed at this time.</a:t>
                      </a:r>
                      <a:endParaRPr sz="1100">
                        <a:solidFill>
                          <a:srgbClr val="03172B"/>
                        </a:solidFill>
                        <a:latin typeface="Open Sans Light"/>
                        <a:ea typeface="Open Sans Light"/>
                        <a:cs typeface="Open Sans Light"/>
                        <a:sym typeface="Open Sans Light"/>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tcPr>
                </a:tc>
              </a:tr>
              <a:tr h="1520225">
                <a:tc>
                  <a:txBody>
                    <a:bodyPr/>
                    <a:lstStyle/>
                    <a:p>
                      <a:pPr indent="0" lvl="0" marL="0" marR="0" rtl="0" algn="ctr">
                        <a:spcBef>
                          <a:spcPts val="0"/>
                        </a:spcBef>
                        <a:spcAft>
                          <a:spcPts val="0"/>
                        </a:spcAft>
                        <a:buClr>
                          <a:srgbClr val="FFFFFF"/>
                        </a:buClr>
                        <a:buSzPts val="3000"/>
                        <a:buFont typeface="Calibri"/>
                        <a:buNone/>
                      </a:pPr>
                      <a:r>
                        <a:rPr lang="en-BE" sz="3000">
                          <a:solidFill>
                            <a:srgbClr val="FFFFFF"/>
                          </a:solidFill>
                        </a:rPr>
                        <a:t>9</a:t>
                      </a:r>
                      <a:endParaRPr sz="3000">
                        <a:solidFill>
                          <a:srgbClr val="FFFFFF"/>
                        </a:solidFill>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3172B"/>
                        </a:buClr>
                        <a:buSzPts val="1100"/>
                        <a:buFont typeface="Open Sans Light"/>
                        <a:buNone/>
                      </a:pPr>
                      <a:r>
                        <a:rPr lang="en-BE" sz="1100">
                          <a:solidFill>
                            <a:srgbClr val="03172B"/>
                          </a:solidFill>
                          <a:latin typeface="Open Sans Light"/>
                          <a:ea typeface="Open Sans Light"/>
                          <a:cs typeface="Open Sans Light"/>
                          <a:sym typeface="Open Sans Light"/>
                        </a:rPr>
                        <a:t>ABC Office Operator / Security Personnel will meet the container at facility exit for a final door / UI check to be performed.  The Office / Security Operator will have a portable connected device with access to the UI.     </a:t>
                      </a:r>
                      <a:endParaRPr sz="1100">
                        <a:solidFill>
                          <a:srgbClr val="03172B"/>
                        </a:solidFill>
                        <a:latin typeface="Open Sans Light"/>
                        <a:ea typeface="Open Sans Light"/>
                        <a:cs typeface="Open Sans Light"/>
                        <a:sym typeface="Open Sans Light"/>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tcPr>
                </a:tc>
              </a:tr>
              <a:tr h="1520225">
                <a:tc>
                  <a:txBody>
                    <a:bodyPr/>
                    <a:lstStyle/>
                    <a:p>
                      <a:pPr indent="0" lvl="0" marL="0" marR="0" rtl="0" algn="ctr">
                        <a:spcBef>
                          <a:spcPts val="0"/>
                        </a:spcBef>
                        <a:spcAft>
                          <a:spcPts val="0"/>
                        </a:spcAft>
                        <a:buClr>
                          <a:srgbClr val="FFFFFF"/>
                        </a:buClr>
                        <a:buSzPts val="3000"/>
                        <a:buFont typeface="Calibri"/>
                        <a:buNone/>
                      </a:pPr>
                      <a:r>
                        <a:rPr lang="en-BE" sz="3000">
                          <a:solidFill>
                            <a:srgbClr val="FFFFFF"/>
                          </a:solidFill>
                        </a:rPr>
                        <a:t>10</a:t>
                      </a:r>
                      <a:endParaRPr sz="3000">
                        <a:solidFill>
                          <a:srgbClr val="FFFFFF"/>
                        </a:solidFill>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3172B"/>
                        </a:buClr>
                        <a:buSzPts val="1100"/>
                        <a:buFont typeface="Open Sans Light"/>
                        <a:buNone/>
                      </a:pPr>
                      <a:r>
                        <a:rPr lang="en-BE" sz="1100">
                          <a:solidFill>
                            <a:srgbClr val="03172B"/>
                          </a:solidFill>
                          <a:latin typeface="Open Sans Light"/>
                          <a:ea typeface="Open Sans Light"/>
                          <a:cs typeface="Open Sans Light"/>
                          <a:sym typeface="Open Sans Light"/>
                        </a:rPr>
                        <a:t>At this point the container may sit at ABC Yard for several days as required.  Any authorized or unauthorized breaches will be recorded and reported via an immediate ALERT.  The Units will also report all internal parameters every six hours.</a:t>
                      </a:r>
                      <a:endParaRPr sz="1100">
                        <a:solidFill>
                          <a:srgbClr val="03172B"/>
                        </a:solidFill>
                        <a:latin typeface="Open Sans Light"/>
                        <a:ea typeface="Open Sans Light"/>
                        <a:cs typeface="Open Sans Light"/>
                        <a:sym typeface="Open Sans Light"/>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7"/>
          <p:cNvSpPr txBox="1"/>
          <p:nvPr>
            <p:ph idx="12" type="sldNum"/>
          </p:nvPr>
        </p:nvSpPr>
        <p:spPr>
          <a:xfrm>
            <a:off x="9286461"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BE"/>
              <a:t>‹#›</a:t>
            </a:fld>
            <a:endParaRPr/>
          </a:p>
        </p:txBody>
      </p:sp>
      <p:pic>
        <p:nvPicPr>
          <p:cNvPr id="135" name="Google Shape;135;p17"/>
          <p:cNvPicPr preferRelativeResize="0"/>
          <p:nvPr/>
        </p:nvPicPr>
        <p:blipFill rotWithShape="1">
          <a:blip r:embed="rId3">
            <a:alphaModFix/>
          </a:blip>
          <a:srcRect b="0" l="22515" r="18213" t="0"/>
          <a:stretch/>
        </p:blipFill>
        <p:spPr>
          <a:xfrm>
            <a:off x="-1" y="0"/>
            <a:ext cx="5938463" cy="6858000"/>
          </a:xfrm>
          <a:prstGeom prst="rect">
            <a:avLst/>
          </a:prstGeom>
          <a:noFill/>
          <a:ln>
            <a:noFill/>
          </a:ln>
        </p:spPr>
      </p:pic>
      <p:sp>
        <p:nvSpPr>
          <p:cNvPr id="136" name="Google Shape;136;p17"/>
          <p:cNvSpPr txBox="1"/>
          <p:nvPr/>
        </p:nvSpPr>
        <p:spPr>
          <a:xfrm>
            <a:off x="228600" y="220050"/>
            <a:ext cx="4244400" cy="4703400"/>
          </a:xfrm>
          <a:prstGeom prst="rect">
            <a:avLst/>
          </a:prstGeom>
          <a:noFill/>
          <a:ln>
            <a:noFill/>
          </a:ln>
        </p:spPr>
        <p:txBody>
          <a:bodyPr anchorCtr="0" anchor="ctr" bIns="91425" lIns="91425" spcFirstLastPara="1" rIns="91425" wrap="square" tIns="91425">
            <a:noAutofit/>
          </a:bodyPr>
          <a:lstStyle/>
          <a:p>
            <a:pPr indent="0" lvl="0" marL="457200" marR="0" rtl="0" algn="l">
              <a:lnSpc>
                <a:spcPct val="115000"/>
              </a:lnSpc>
              <a:spcBef>
                <a:spcPts val="0"/>
              </a:spcBef>
              <a:spcAft>
                <a:spcPts val="0"/>
              </a:spcAft>
              <a:buClr>
                <a:schemeClr val="dk1"/>
              </a:buClr>
              <a:buSzPts val="1300"/>
              <a:buFont typeface="Calibri"/>
              <a:buNone/>
            </a:pPr>
            <a:r>
              <a:t/>
            </a:r>
            <a:endParaRPr sz="1300">
              <a:solidFill>
                <a:srgbClr val="FFFFFF"/>
              </a:solidFill>
              <a:latin typeface="Open Sans"/>
              <a:ea typeface="Open Sans"/>
              <a:cs typeface="Open Sans"/>
              <a:sym typeface="Open Sans"/>
            </a:endParaRPr>
          </a:p>
          <a:p>
            <a:pPr indent="0" lvl="0" marL="457200" marR="0" rtl="0" algn="l">
              <a:lnSpc>
                <a:spcPct val="115000"/>
              </a:lnSpc>
              <a:spcBef>
                <a:spcPts val="0"/>
              </a:spcBef>
              <a:spcAft>
                <a:spcPts val="0"/>
              </a:spcAft>
              <a:buClr>
                <a:schemeClr val="dk1"/>
              </a:buClr>
              <a:buSzPts val="1300"/>
              <a:buFont typeface="Calibri"/>
              <a:buNone/>
            </a:pPr>
            <a:r>
              <a:t/>
            </a:r>
            <a:endParaRPr sz="1300">
              <a:solidFill>
                <a:srgbClr val="FFFFFF"/>
              </a:solidFill>
              <a:latin typeface="Open Sans"/>
              <a:ea typeface="Open Sans"/>
              <a:cs typeface="Open Sans"/>
              <a:sym typeface="Open Sans"/>
            </a:endParaRPr>
          </a:p>
          <a:p>
            <a:pPr indent="0" lvl="0" marL="0" marR="0" rtl="0" algn="l">
              <a:lnSpc>
                <a:spcPct val="115000"/>
              </a:lnSpc>
              <a:spcBef>
                <a:spcPts val="0"/>
              </a:spcBef>
              <a:spcAft>
                <a:spcPts val="0"/>
              </a:spcAft>
              <a:buClr>
                <a:schemeClr val="dk1"/>
              </a:buClr>
              <a:buSzPts val="1300"/>
              <a:buFont typeface="Calibri"/>
              <a:buNone/>
            </a:pPr>
            <a:r>
              <a:t/>
            </a:r>
            <a:endParaRPr sz="1300">
              <a:solidFill>
                <a:srgbClr val="FFFFFF"/>
              </a:solidFill>
              <a:latin typeface="Open Sans"/>
              <a:ea typeface="Open Sans"/>
              <a:cs typeface="Open Sans"/>
              <a:sym typeface="Open Sans"/>
            </a:endParaRPr>
          </a:p>
        </p:txBody>
      </p:sp>
      <p:graphicFrame>
        <p:nvGraphicFramePr>
          <p:cNvPr id="137" name="Google Shape;137;p17"/>
          <p:cNvGraphicFramePr/>
          <p:nvPr/>
        </p:nvGraphicFramePr>
        <p:xfrm>
          <a:off x="6719057" y="1331100"/>
          <a:ext cx="3000000" cy="3000000"/>
        </p:xfrm>
        <a:graphic>
          <a:graphicData uri="http://schemas.openxmlformats.org/drawingml/2006/table">
            <a:tbl>
              <a:tblPr>
                <a:noFill/>
                <a:tableStyleId>{89D4F1F3-8592-4C8D-9783-2B673A0EB43A}</a:tableStyleId>
              </a:tblPr>
              <a:tblGrid>
                <a:gridCol w="893600"/>
                <a:gridCol w="3353625"/>
              </a:tblGrid>
              <a:tr h="1398600">
                <a:tc>
                  <a:txBody>
                    <a:bodyPr/>
                    <a:lstStyle/>
                    <a:p>
                      <a:pPr indent="0" lvl="0" marL="0" marR="0" rtl="0" algn="ctr">
                        <a:spcBef>
                          <a:spcPts val="0"/>
                        </a:spcBef>
                        <a:spcAft>
                          <a:spcPts val="0"/>
                        </a:spcAft>
                        <a:buClr>
                          <a:srgbClr val="FFFFFF"/>
                        </a:buClr>
                        <a:buSzPts val="3000"/>
                        <a:buFont typeface="Calibri"/>
                        <a:buNone/>
                      </a:pPr>
                      <a:r>
                        <a:rPr lang="en-BE" sz="3000">
                          <a:solidFill>
                            <a:srgbClr val="FFFFFF"/>
                          </a:solidFill>
                        </a:rPr>
                        <a:t>11</a:t>
                      </a:r>
                      <a:endParaRPr sz="3000">
                        <a:solidFill>
                          <a:srgbClr val="FFFFFF"/>
                        </a:solidFill>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ABC Office Operator / Security Personnel will be responsible for a visual inspection of the Unit and will need to verify this final Door Open notifications on the UI via a message received.</a:t>
                      </a:r>
                      <a:endParaRPr sz="1200">
                        <a:solidFill>
                          <a:srgbClr val="03172B"/>
                        </a:solidFill>
                        <a:latin typeface="Open Sans Light"/>
                        <a:ea typeface="Open Sans Light"/>
                        <a:cs typeface="Open Sans Light"/>
                        <a:sym typeface="Open Sans Light"/>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tcPr>
                </a:tc>
              </a:tr>
              <a:tr h="1398600">
                <a:tc>
                  <a:txBody>
                    <a:bodyPr/>
                    <a:lstStyle/>
                    <a:p>
                      <a:pPr indent="0" lvl="0" marL="0" marR="0" rtl="0" algn="ctr">
                        <a:spcBef>
                          <a:spcPts val="0"/>
                        </a:spcBef>
                        <a:spcAft>
                          <a:spcPts val="0"/>
                        </a:spcAft>
                        <a:buClr>
                          <a:srgbClr val="FFFFFF"/>
                        </a:buClr>
                        <a:buSzPts val="3000"/>
                        <a:buFont typeface="Calibri"/>
                        <a:buNone/>
                      </a:pPr>
                      <a:r>
                        <a:rPr lang="en-BE" sz="3000">
                          <a:solidFill>
                            <a:srgbClr val="FFFFFF"/>
                          </a:solidFill>
                        </a:rPr>
                        <a:t>12</a:t>
                      </a:r>
                      <a:endParaRPr sz="3000">
                        <a:solidFill>
                          <a:srgbClr val="FFFFFF"/>
                        </a:solidFill>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3172B"/>
                        </a:buClr>
                        <a:buSzPts val="1200"/>
                        <a:buFont typeface="Open Sans Light"/>
                        <a:buNone/>
                      </a:pPr>
                      <a:r>
                        <a:rPr lang="en-BE" sz="1200">
                          <a:solidFill>
                            <a:srgbClr val="03172B"/>
                          </a:solidFill>
                          <a:latin typeface="Open Sans Light"/>
                          <a:ea typeface="Open Sans Light"/>
                          <a:cs typeface="Open Sans Light"/>
                          <a:sym typeface="Open Sans Light"/>
                        </a:rPr>
                        <a:t>Doors are now to be closed, DOORS CLOSED, and LIGHT OFF event should be received.</a:t>
                      </a:r>
                      <a:endParaRPr sz="1200">
                        <a:solidFill>
                          <a:srgbClr val="03172B"/>
                        </a:solidFill>
                        <a:latin typeface="Open Sans Light"/>
                        <a:ea typeface="Open Sans Light"/>
                        <a:cs typeface="Open Sans Light"/>
                        <a:sym typeface="Open Sans Light"/>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tcPr>
                </a:tc>
              </a:tr>
              <a:tr h="1398600">
                <a:tc>
                  <a:txBody>
                    <a:bodyPr/>
                    <a:lstStyle/>
                    <a:p>
                      <a:pPr indent="0" lvl="0" marL="0" marR="0" rtl="0" algn="ctr">
                        <a:spcBef>
                          <a:spcPts val="0"/>
                        </a:spcBef>
                        <a:spcAft>
                          <a:spcPts val="0"/>
                        </a:spcAft>
                        <a:buClr>
                          <a:srgbClr val="FFFFFF"/>
                        </a:buClr>
                        <a:buSzPts val="3000"/>
                        <a:buFont typeface="Calibri"/>
                        <a:buNone/>
                      </a:pPr>
                      <a:r>
                        <a:rPr lang="en-BE" sz="3000">
                          <a:solidFill>
                            <a:srgbClr val="FFFFFF"/>
                          </a:solidFill>
                        </a:rPr>
                        <a:t>13</a:t>
                      </a:r>
                      <a:endParaRPr sz="3000">
                        <a:solidFill>
                          <a:srgbClr val="FFFFFF"/>
                        </a:solidFill>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solidFill>
                      <a:srgbClr val="CCCCCC"/>
                    </a:solidFill>
                  </a:tcPr>
                </a:tc>
                <a:tc>
                  <a:txBody>
                    <a:bodyPr/>
                    <a:lstStyle/>
                    <a:p>
                      <a:pPr indent="0" lvl="0" marL="0" marR="0" rtl="0" algn="l">
                        <a:lnSpc>
                          <a:spcPct val="115000"/>
                        </a:lnSpc>
                        <a:spcBef>
                          <a:spcPts val="0"/>
                        </a:spcBef>
                        <a:spcAft>
                          <a:spcPts val="0"/>
                        </a:spcAft>
                        <a:buClr>
                          <a:srgbClr val="03172B"/>
                        </a:buClr>
                        <a:buSzPts val="1300"/>
                        <a:buFont typeface="Open Sans Light"/>
                        <a:buNone/>
                      </a:pPr>
                      <a:r>
                        <a:rPr lang="en-BE" sz="1300">
                          <a:solidFill>
                            <a:srgbClr val="03172B"/>
                          </a:solidFill>
                          <a:latin typeface="Open Sans Light"/>
                          <a:ea typeface="Open Sans Light"/>
                          <a:cs typeface="Open Sans Light"/>
                          <a:sym typeface="Open Sans Light"/>
                        </a:rPr>
                        <a:t>If no message is received – re-check the Unit, perform the operation of doors open, and close once again.  </a:t>
                      </a:r>
                      <a:endParaRPr sz="1200">
                        <a:solidFill>
                          <a:srgbClr val="03172B"/>
                        </a:solidFill>
                        <a:latin typeface="Open Sans Light"/>
                        <a:ea typeface="Open Sans Light"/>
                        <a:cs typeface="Open Sans Light"/>
                        <a:sym typeface="Open Sans Light"/>
                      </a:endParaRPr>
                    </a:p>
                  </a:txBody>
                  <a:tcPr marT="91425" marB="91425" marR="91425" marL="91425" anchor="ctr">
                    <a:lnL cap="flat" cmpd="sng" w="114300">
                      <a:solidFill>
                        <a:srgbClr val="FFFFFF"/>
                      </a:solidFill>
                      <a:prstDash val="solid"/>
                      <a:round/>
                      <a:headEnd len="sm" w="sm" type="none"/>
                      <a:tailEnd len="sm" w="sm" type="none"/>
                    </a:lnL>
                    <a:lnR cap="flat" cmpd="sng" w="114300">
                      <a:solidFill>
                        <a:srgbClr val="FFFFFF"/>
                      </a:solidFill>
                      <a:prstDash val="solid"/>
                      <a:round/>
                      <a:headEnd len="sm" w="sm" type="none"/>
                      <a:tailEnd len="sm" w="sm" type="none"/>
                    </a:lnR>
                    <a:lnT cap="flat" cmpd="sng" w="114300">
                      <a:solidFill>
                        <a:srgbClr val="FFFFFF"/>
                      </a:solidFill>
                      <a:prstDash val="solid"/>
                      <a:round/>
                      <a:headEnd len="sm" w="sm" type="none"/>
                      <a:tailEnd len="sm" w="sm" type="none"/>
                    </a:lnT>
                    <a:lnB cap="flat" cmpd="sng" w="114300">
                      <a:solidFill>
                        <a:srgbClr val="FFFFFF"/>
                      </a:solidFill>
                      <a:prstDash val="solid"/>
                      <a:round/>
                      <a:headEnd len="sm" w="sm" type="none"/>
                      <a:tailEnd len="sm" w="sm" type="none"/>
                    </a:lnB>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